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22"/>
  </p:notesMasterIdLst>
  <p:handoutMasterIdLst>
    <p:handoutMasterId r:id="rId123"/>
  </p:handoutMasterIdLst>
  <p:sldIdLst>
    <p:sldId id="352" r:id="rId2"/>
    <p:sldId id="332" r:id="rId3"/>
    <p:sldId id="343" r:id="rId4"/>
    <p:sldId id="353" r:id="rId5"/>
    <p:sldId id="354" r:id="rId6"/>
    <p:sldId id="355" r:id="rId7"/>
    <p:sldId id="356" r:id="rId8"/>
    <p:sldId id="357" r:id="rId9"/>
    <p:sldId id="360" r:id="rId10"/>
    <p:sldId id="358" r:id="rId11"/>
    <p:sldId id="398" r:id="rId12"/>
    <p:sldId id="359" r:id="rId13"/>
    <p:sldId id="361" r:id="rId14"/>
    <p:sldId id="362" r:id="rId15"/>
    <p:sldId id="363" r:id="rId16"/>
    <p:sldId id="364" r:id="rId17"/>
    <p:sldId id="442" r:id="rId18"/>
    <p:sldId id="365" r:id="rId19"/>
    <p:sldId id="443" r:id="rId20"/>
    <p:sldId id="504" r:id="rId21"/>
    <p:sldId id="366" r:id="rId22"/>
    <p:sldId id="444" r:id="rId23"/>
    <p:sldId id="367" r:id="rId24"/>
    <p:sldId id="505" r:id="rId25"/>
    <p:sldId id="506" r:id="rId26"/>
    <p:sldId id="396" r:id="rId27"/>
    <p:sldId id="368" r:id="rId28"/>
    <p:sldId id="369" r:id="rId29"/>
    <p:sldId id="370" r:id="rId30"/>
    <p:sldId id="446" r:id="rId31"/>
    <p:sldId id="507" r:id="rId32"/>
    <p:sldId id="445" r:id="rId33"/>
    <p:sldId id="371" r:id="rId34"/>
    <p:sldId id="372" r:id="rId35"/>
    <p:sldId id="373" r:id="rId36"/>
    <p:sldId id="374" r:id="rId37"/>
    <p:sldId id="375" r:id="rId38"/>
    <p:sldId id="397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513" r:id="rId59"/>
    <p:sldId id="514" r:id="rId60"/>
    <p:sldId id="515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7" r:id="rId71"/>
    <p:sldId id="458" r:id="rId72"/>
    <p:sldId id="459" r:id="rId73"/>
    <p:sldId id="460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1" r:id="rId95"/>
    <p:sldId id="482" r:id="rId96"/>
    <p:sldId id="483" r:id="rId97"/>
    <p:sldId id="484" r:id="rId98"/>
    <p:sldId id="485" r:id="rId99"/>
    <p:sldId id="486" r:id="rId100"/>
    <p:sldId id="510" r:id="rId101"/>
    <p:sldId id="511" r:id="rId102"/>
    <p:sldId id="512" r:id="rId103"/>
    <p:sldId id="487" r:id="rId104"/>
    <p:sldId id="488" r:id="rId105"/>
    <p:sldId id="489" r:id="rId106"/>
    <p:sldId id="490" r:id="rId107"/>
    <p:sldId id="491" r:id="rId108"/>
    <p:sldId id="492" r:id="rId109"/>
    <p:sldId id="493" r:id="rId110"/>
    <p:sldId id="494" r:id="rId111"/>
    <p:sldId id="495" r:id="rId112"/>
    <p:sldId id="496" r:id="rId113"/>
    <p:sldId id="497" r:id="rId114"/>
    <p:sldId id="498" r:id="rId115"/>
    <p:sldId id="499" r:id="rId116"/>
    <p:sldId id="500" r:id="rId117"/>
    <p:sldId id="502" r:id="rId118"/>
    <p:sldId id="508" r:id="rId119"/>
    <p:sldId id="503" r:id="rId120"/>
    <p:sldId id="509" r:id="rId12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二章 极限和连续" id="{13218864-9605-44F5-B9CE-34D5BF3DF229}">
          <p14:sldIdLst>
            <p14:sldId id="352"/>
          </p14:sldIdLst>
        </p14:section>
        <p14:section name="2.1 数列的极限" id="{3876511C-E5C2-4AF5-B069-3D4E53E42C4A}">
          <p14:sldIdLst>
            <p14:sldId id="332"/>
            <p14:sldId id="343"/>
            <p14:sldId id="353"/>
            <p14:sldId id="354"/>
            <p14:sldId id="355"/>
            <p14:sldId id="356"/>
            <p14:sldId id="357"/>
            <p14:sldId id="360"/>
            <p14:sldId id="358"/>
            <p14:sldId id="398"/>
            <p14:sldId id="359"/>
          </p14:sldIdLst>
        </p14:section>
        <p14:section name="2.2 函数的极限" id="{94F3241E-6FFC-41DB-B598-B17D8F37EEAF}">
          <p14:sldIdLst>
            <p14:sldId id="361"/>
            <p14:sldId id="362"/>
            <p14:sldId id="363"/>
            <p14:sldId id="364"/>
            <p14:sldId id="442"/>
            <p14:sldId id="365"/>
            <p14:sldId id="443"/>
            <p14:sldId id="504"/>
            <p14:sldId id="366"/>
            <p14:sldId id="444"/>
            <p14:sldId id="367"/>
            <p14:sldId id="505"/>
            <p14:sldId id="506"/>
            <p14:sldId id="396"/>
          </p14:sldIdLst>
        </p14:section>
        <p14:section name="2.3 极限的性质" id="{51D064C8-3171-465C-AE27-B2A17CC5ED93}">
          <p14:sldIdLst>
            <p14:sldId id="368"/>
            <p14:sldId id="369"/>
            <p14:sldId id="370"/>
            <p14:sldId id="446"/>
            <p14:sldId id="507"/>
            <p14:sldId id="445"/>
            <p14:sldId id="371"/>
            <p14:sldId id="372"/>
            <p14:sldId id="373"/>
          </p14:sldIdLst>
        </p14:section>
        <p14:section name="2.4 无穷小和无穷大" id="{9AE53359-DF46-428D-AD9E-6A9513DE2AA9}">
          <p14:sldIdLst>
            <p14:sldId id="374"/>
            <p14:sldId id="375"/>
            <p14:sldId id="397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2.5 极限的存在准则" id="{ADB13FA1-4EB7-4930-A45F-03DDE7FC7521}">
          <p14:sldIdLst>
            <p14:sldId id="383"/>
            <p14:sldId id="384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513"/>
            <p14:sldId id="514"/>
            <p14:sldId id="515"/>
          </p14:sldIdLst>
        </p14:section>
        <p14:section name="2.6 函数的连续性" id="{29F54ED0-0660-4A80-8307-957BE02381CF}">
          <p14:sldIdLst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</p14:sldIdLst>
        </p14:section>
        <p14:section name="综合训练" id="{E7D49E50-ACFB-483C-BABD-A25A96467402}">
          <p14:sldIdLst>
            <p14:sldId id="481"/>
            <p14:sldId id="482"/>
            <p14:sldId id="483"/>
            <p14:sldId id="484"/>
            <p14:sldId id="485"/>
            <p14:sldId id="486"/>
            <p14:sldId id="510"/>
            <p14:sldId id="511"/>
            <p14:sldId id="512"/>
          </p14:sldIdLst>
        </p14:section>
        <p14:section name="扩展阅读：实数的构造" id="{242C91E7-8301-49E7-813E-F2B01F6D9AC3}">
          <p14:sldIdLst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2"/>
            <p14:sldId id="508"/>
            <p14:sldId id="503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00FF"/>
    <a:srgbClr val="FF0000"/>
    <a:srgbClr val="009900"/>
    <a:srgbClr val="006600"/>
    <a:srgbClr val="0033CC"/>
    <a:srgbClr val="EAEAEA"/>
    <a:srgbClr val="969696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82" autoAdjust="0"/>
  </p:normalViewPr>
  <p:slideViewPr>
    <p:cSldViewPr>
      <p:cViewPr varScale="1">
        <p:scale>
          <a:sx n="90" d="100"/>
          <a:sy n="90" d="100"/>
        </p:scale>
        <p:origin x="403" y="31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Times New Roman" panose="02020503050405090304" pitchFamily="18" charset="0"/>
                <a:ea typeface="SimSun" pitchFamily="2" charset="-122"/>
              </a:defRPr>
            </a:lvl1pPr>
          </a:lstStyle>
          <a:p>
            <a:fld id="{2EFFEC77-84FD-4F46-BAB1-CF09307EDD85}" type="slidenum">
              <a:rPr lang="en-US" altLang="zh-CN"/>
              <a:pPr/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Times New Roman" panose="02020503050405090304" pitchFamily="18" charset="0"/>
                <a:ea typeface="SimSun" pitchFamily="2" charset="-122"/>
              </a:defRPr>
            </a:lvl1pPr>
          </a:lstStyle>
          <a:p>
            <a:fld id="{4F2C60FA-8FA6-4012-B809-1A1CCFF63C5E}" type="slidenum">
              <a:rPr lang="en-US" altLang="zh-CN"/>
              <a:pPr/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96000" y="819000"/>
            <a:ext cx="10800000" cy="5220000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defRPr sz="3600" b="1" spc="600">
                <a:solidFill>
                  <a:srgbClr val="00B050"/>
                </a:solidFill>
                <a:effectLst/>
              </a:defRPr>
            </a:lvl1pPr>
          </a:lstStyle>
          <a:p>
            <a:r>
              <a:rPr lang="zh-CN" altLang="en-US" dirty="0" smtClean="0"/>
              <a:t>第</a:t>
            </a:r>
            <a:r>
              <a:rPr lang="en-US" altLang="zh-CN" dirty="0" smtClean="0"/>
              <a:t>X</a:t>
            </a:r>
            <a:r>
              <a:rPr lang="zh-CN" altLang="en-US" dirty="0" smtClean="0"/>
              <a:t>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单击</a:t>
            </a:r>
            <a:r>
              <a:rPr lang="zh-CN" altLang="en-US" dirty="0"/>
              <a:t>此处编辑</a:t>
            </a:r>
            <a:r>
              <a:rPr lang="zh-CN" altLang="en-US" dirty="0" smtClean="0"/>
              <a:t>标题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6222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000" y="721534"/>
            <a:ext cx="10800000" cy="5040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6000" y="1422398"/>
            <a:ext cx="10800000" cy="4680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034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819000"/>
            <a:ext cx="10800000" cy="5220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lang="en-US" altLang="zh-CN" sz="2400" b="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r>
              <a:rPr lang="zh-CN" altLang="en-US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标题 </a:t>
            </a:r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0 176 80</a:t>
            </a:r>
          </a:p>
          <a:p>
            <a:r>
              <a:rPr lang="zh-CN" altLang="en-US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环境名</a:t>
            </a:r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概念 </a:t>
            </a:r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0 0 255</a:t>
            </a:r>
          </a:p>
          <a:p>
            <a:r>
              <a:rPr lang="zh-CN" altLang="en-US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强调 </a:t>
            </a:r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255 0 0</a:t>
            </a:r>
          </a:p>
          <a:p>
            <a:r>
              <a:rPr lang="zh-CN" altLang="en-US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坐标轴 </a:t>
            </a:r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91 155 213</a:t>
            </a:r>
          </a:p>
          <a:p>
            <a:r>
              <a:rPr lang="zh-CN" altLang="en-US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函数图像</a:t>
            </a:r>
          </a:p>
          <a:p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192 0 0 </a:t>
            </a:r>
          </a:p>
          <a:p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0 153 0</a:t>
            </a:r>
          </a:p>
          <a:p>
            <a:r>
              <a:rPr lang="en-US" altLang="zh-CN" sz="2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112 48 160</a:t>
            </a:r>
          </a:p>
          <a:p>
            <a:pPr lvl="0">
              <a:spcAft>
                <a:spcPts val="1200"/>
              </a:spcAft>
            </a:pP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74629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15555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77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5" y="62462"/>
            <a:ext cx="553935" cy="5539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6508233"/>
            <a:ext cx="12192000" cy="149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4567" y="107832"/>
            <a:ext cx="343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00B0F0"/>
                </a:solidFill>
                <a:latin typeface="+mj-ea"/>
                <a:ea typeface="+mj-ea"/>
              </a:rPr>
              <a:t>数学（下）</a:t>
            </a:r>
            <a:endParaRPr lang="zh-CN" altLang="en-US" sz="24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5" y="80211"/>
            <a:ext cx="2012393" cy="5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5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ransition>
    <p:zoom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2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5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11" Type="http://schemas.openxmlformats.org/officeDocument/2006/relationships/image" Target="../media/image530.png"/><Relationship Id="rId5" Type="http://schemas.openxmlformats.org/officeDocument/2006/relationships/image" Target="../media/image460.png"/><Relationship Id="rId15" Type="http://schemas.openxmlformats.org/officeDocument/2006/relationships/image" Target="../media/image570.png"/><Relationship Id="rId10" Type="http://schemas.openxmlformats.org/officeDocument/2006/relationships/image" Target="../media/image520.png"/><Relationship Id="rId4" Type="http://schemas.openxmlformats.org/officeDocument/2006/relationships/image" Target="../media/image450.png"/><Relationship Id="rId9" Type="http://schemas.openxmlformats.org/officeDocument/2006/relationships/image" Target="../media/image511.png"/><Relationship Id="rId14" Type="http://schemas.openxmlformats.org/officeDocument/2006/relationships/image" Target="../media/image5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第二章 极限和连续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122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latin typeface="+mn-ea"/>
                  </a:rPr>
                  <a:t>从数列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中选出无穷多项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并按照下标从小到大排成一列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>
                    <a:latin typeface="+mn-ea"/>
                  </a:rPr>
                  <a:t>记</a:t>
                </a:r>
                <a:r>
                  <a:rPr lang="zh-CN" altLang="en-US" sz="2000" dirty="0" smtClean="0">
                    <a:latin typeface="+mn-ea"/>
                  </a:rPr>
                  <a:t>做</a:t>
                </a:r>
                <a:endParaRPr lang="en-US" altLang="zh-CN" sz="200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altLang="zh-CN" sz="200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sz="2000" dirty="0" smtClean="0">
                    <a:latin typeface="+mn-ea"/>
                  </a:rPr>
                  <a:t>称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为数列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的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子数列</a:t>
                </a:r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特别地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分别称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为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奇子数列</a:t>
                </a:r>
                <a:r>
                  <a:rPr lang="zh-CN" altLang="en-US" sz="2000" dirty="0" smtClean="0">
                    <a:latin typeface="+mn-ea"/>
                  </a:rPr>
                  <a:t>和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偶子数列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收敛于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当且仅当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均收敛于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000" dirty="0" smtClean="0">
                    <a:latin typeface="+mn-ea"/>
                  </a:rPr>
                  <a:t> 必要性</a:t>
                </a:r>
                <a:r>
                  <a:rPr lang="en-US" altLang="zh-CN" sz="2000" dirty="0" smtClean="0">
                    <a:latin typeface="+mn-ea"/>
                  </a:rPr>
                  <a:t>("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"): </a:t>
                </a:r>
                <a:r>
                  <a:rPr lang="zh-CN" altLang="en-US" sz="20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0,∃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均</a:t>
                </a:r>
                <a:r>
                  <a:rPr lang="zh-CN" altLang="en-US" sz="2000" dirty="0">
                    <a:latin typeface="+mn-ea"/>
                  </a:rPr>
                  <a:t>收敛于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latin typeface="+mn-ea"/>
                  </a:rPr>
                  <a:t>充分性</a:t>
                </a:r>
                <a:r>
                  <a:rPr lang="en-US" altLang="zh-CN" sz="2000" dirty="0" smtClean="0">
                    <a:latin typeface="+mn-ea"/>
                  </a:rPr>
                  <a:t>(</a:t>
                </a:r>
                <a:r>
                  <a:rPr lang="en-US" altLang="zh-CN" sz="2000" dirty="0">
                    <a:latin typeface="+mn-ea"/>
                  </a:rPr>
                  <a:t>"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"</a:t>
                </a:r>
                <a:r>
                  <a:rPr lang="en-US" altLang="zh-CN" sz="2000" dirty="0" smtClean="0">
                    <a:latin typeface="+mn-ea"/>
                  </a:rPr>
                  <a:t>): </a:t>
                </a:r>
                <a:r>
                  <a:rPr lang="zh-CN" altLang="en-US" sz="2000" dirty="0" smtClean="0">
                    <a:latin typeface="+mn-ea"/>
                  </a:rPr>
                  <a:t>如</a:t>
                </a:r>
                <a:r>
                  <a:rPr lang="zh-CN" altLang="en-US" sz="2000" dirty="0">
                    <a:latin typeface="+mn-ea"/>
                  </a:rPr>
                  <a:t>果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func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 </a:t>
                </a:r>
                <a:r>
                  <a:rPr lang="zh-CN" altLang="en-US" sz="2000" dirty="0">
                    <a:latin typeface="+mn-ea"/>
                  </a:rPr>
                  <a:t>则</a:t>
                </a:r>
                <a:r>
                  <a:rPr lang="en-US" altLang="zh-CN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endParaRPr lang="en-US" altLang="zh-CN" sz="2000" b="0" i="0" dirty="0" smtClean="0">
                  <a:latin typeface="+mn-ea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.</a:t>
                </a:r>
                <a:endParaRPr lang="en-US" altLang="zh-CN" sz="2000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因此数列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收敛到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收敛</a:t>
                </a:r>
                <a:r>
                  <a:rPr lang="zh-CN" altLang="en-US" sz="2000" dirty="0">
                    <a:latin typeface="+mn-ea"/>
                  </a:rPr>
                  <a:t>于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当且仅当它的所有子数列均</a:t>
                </a:r>
                <a:r>
                  <a:rPr lang="zh-CN" altLang="en-US" sz="2000" dirty="0">
                    <a:latin typeface="+mn-ea"/>
                  </a:rPr>
                  <a:t>收敛于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537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求所有满足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的连续函数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则可知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对于正整数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Upp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r>
                  <a:rPr lang="en-US" altLang="zh-CN" dirty="0"/>
                  <a:t> 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从而对任意整数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即对任意有理数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i="1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对于任意实数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存在有理数数列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为任一实数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21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求所有满足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的连续函数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若存在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则对任意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因此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或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888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求所有满足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的连续函数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为任意正整数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是常值函数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若只要求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以外有定义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则存在非常值的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我们可以取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42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</a:rPr>
              <a:t>扩展阅读</a:t>
            </a:r>
            <a:r>
              <a:rPr lang="en-US" altLang="zh-CN" dirty="0" smtClean="0">
                <a:solidFill>
                  <a:srgbClr val="00B050"/>
                </a:solidFill>
              </a:rPr>
              <a:t>: </a:t>
            </a:r>
            <a:r>
              <a:rPr lang="zh-CN" altLang="en-US" dirty="0" smtClean="0">
                <a:solidFill>
                  <a:srgbClr val="00B050"/>
                </a:solidFill>
              </a:rPr>
              <a:t>实数的构造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 smtClean="0"/>
              <a:t>我们来介绍下实数的严格构造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这会对我们理解实数这一概念有所帮助</a:t>
            </a:r>
            <a:r>
              <a:rPr lang="en-US" altLang="zh-CN" dirty="0" smtClean="0"/>
              <a:t>. </a:t>
            </a:r>
            <a:r>
              <a:rPr lang="zh-CN" altLang="en-US" dirty="0" smtClean="0"/>
              <a:t>最后我们会证明单调有界收敛准则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 smtClean="0"/>
              <a:t>从数理逻辑角度来说</a:t>
            </a:r>
            <a:r>
              <a:rPr lang="en-US" altLang="zh-CN" dirty="0" smtClean="0"/>
              <a:t>, </a:t>
            </a:r>
            <a:r>
              <a:rPr lang="zh-CN" altLang="en-US" dirty="0" smtClean="0"/>
              <a:t>应当是先有集合论</a:t>
            </a:r>
            <a:r>
              <a:rPr lang="en-US" altLang="zh-CN" dirty="0" smtClean="0"/>
              <a:t>, </a:t>
            </a:r>
            <a:r>
              <a:rPr lang="zh-CN" altLang="en-US" dirty="0" smtClean="0"/>
              <a:t>然后有自然数的公理化构造</a:t>
            </a:r>
            <a:r>
              <a:rPr lang="en-US" altLang="zh-CN" dirty="0" smtClean="0"/>
              <a:t>, </a:t>
            </a:r>
            <a:r>
              <a:rPr lang="zh-CN" altLang="en-US" dirty="0" smtClean="0"/>
              <a:t>然后才有整数、有理数、实数的</a:t>
            </a:r>
            <a:r>
              <a:rPr lang="zh-CN" altLang="en-US" dirty="0" smtClean="0"/>
              <a:t>构造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 smtClean="0"/>
              <a:t>然而真正的</a:t>
            </a:r>
            <a:r>
              <a:rPr lang="zh-CN" altLang="en-US" dirty="0" smtClean="0"/>
              <a:t>历史上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各种</a:t>
            </a:r>
            <a:r>
              <a:rPr lang="zh-CN" altLang="en-US" dirty="0" smtClean="0"/>
              <a:t>数系理论的建立时间却是与它们的逻辑顺序</a:t>
            </a:r>
            <a:r>
              <a:rPr lang="zh-CN" altLang="en-US" dirty="0" smtClean="0"/>
              <a:t>相反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 smtClean="0"/>
              <a:t>人们走完了有理数到实数的</a:t>
            </a:r>
            <a:r>
              <a:rPr lang="zh-CN" altLang="en-US" dirty="0" smtClean="0"/>
              <a:t>路</a:t>
            </a:r>
            <a:r>
              <a:rPr lang="en-US" altLang="zh-CN" dirty="0" smtClean="0"/>
              <a:t>(</a:t>
            </a:r>
            <a:r>
              <a:rPr lang="zh-CN" altLang="en-US" dirty="0" smtClean="0"/>
              <a:t>完备化</a:t>
            </a:r>
            <a:r>
              <a:rPr lang="en-US" altLang="zh-CN" dirty="0" smtClean="0"/>
              <a:t>), </a:t>
            </a:r>
            <a:r>
              <a:rPr lang="zh-CN" altLang="en-US" dirty="0" smtClean="0"/>
              <a:t>接着</a:t>
            </a:r>
            <a:r>
              <a:rPr lang="zh-CN" altLang="en-US" dirty="0" smtClean="0"/>
              <a:t>人们用整数来定义</a:t>
            </a:r>
            <a:r>
              <a:rPr lang="zh-CN" altLang="en-US" dirty="0" smtClean="0"/>
              <a:t>有理数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局部化</a:t>
            </a:r>
            <a:r>
              <a:rPr lang="en-US" altLang="zh-CN" dirty="0" smtClean="0"/>
              <a:t>), </a:t>
            </a:r>
            <a:r>
              <a:rPr lang="zh-CN" altLang="en-US" dirty="0" smtClean="0"/>
              <a:t>然后</a:t>
            </a:r>
            <a:r>
              <a:rPr lang="zh-CN" altLang="en-US" dirty="0" smtClean="0"/>
              <a:t>才是有自然数的性质导出整数的</a:t>
            </a:r>
            <a:r>
              <a:rPr lang="zh-CN" altLang="en-US" dirty="0" smtClean="0"/>
              <a:t>性质</a:t>
            </a:r>
            <a:r>
              <a:rPr lang="en-US" altLang="zh-CN" dirty="0" smtClean="0"/>
              <a:t>(</a:t>
            </a:r>
            <a:r>
              <a:rPr lang="zh-CN" altLang="en-US" dirty="0" smtClean="0"/>
              <a:t>群化</a:t>
            </a:r>
            <a:r>
              <a:rPr lang="en-US" altLang="zh-CN" dirty="0" smtClean="0"/>
              <a:t>)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413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这</a:t>
                </a:r>
                <a:r>
                  <a:rPr lang="zh-CN" altLang="en-US" dirty="0">
                    <a:latin typeface="+mn-ea"/>
                  </a:rPr>
                  <a:t>正如</a:t>
                </a:r>
                <a:r>
                  <a:rPr lang="en-US" altLang="zh-CN" dirty="0">
                    <a:latin typeface="+mn-ea"/>
                  </a:rPr>
                  <a:t>17</a:t>
                </a:r>
                <a:r>
                  <a:rPr lang="zh-CN" altLang="en-US" dirty="0">
                    <a:latin typeface="+mn-ea"/>
                  </a:rPr>
                  <a:t>世纪微积分的理论由牛顿</a:t>
                </a:r>
                <a:r>
                  <a:rPr lang="en-US" altLang="zh-CN" dirty="0">
                    <a:latin typeface="+mn-ea"/>
                  </a:rPr>
                  <a:t>-</a:t>
                </a:r>
                <a:r>
                  <a:rPr lang="zh-CN" altLang="en-US" dirty="0">
                    <a:latin typeface="+mn-ea"/>
                  </a:rPr>
                  <a:t>莱布尼茨建立起来后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再去思索什么是无穷小等各种问题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直至</a:t>
                </a:r>
                <a:r>
                  <a:rPr lang="en-US" altLang="zh-CN" dirty="0">
                    <a:latin typeface="+mn-ea"/>
                  </a:rPr>
                  <a:t>19</a:t>
                </a:r>
                <a:r>
                  <a:rPr lang="zh-CN" altLang="en-US" dirty="0">
                    <a:latin typeface="+mn-ea"/>
                  </a:rPr>
                  <a:t>世纪末</a:t>
                </a:r>
                <a:r>
                  <a:rPr lang="zh-CN" altLang="en-US" dirty="0" smtClean="0">
                    <a:latin typeface="+mn-ea"/>
                  </a:rPr>
                  <a:t>由</a:t>
                </a:r>
                <a:endParaRPr lang="en-US" altLang="zh-CN" dirty="0" smtClean="0">
                  <a:latin typeface="+mn-ea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柯西</a:t>
                </a:r>
                <a:r>
                  <a:rPr lang="zh-CN" altLang="en-US" dirty="0">
                    <a:latin typeface="+mn-ea"/>
                    <a:ea typeface="+mn-ea"/>
                  </a:rPr>
                  <a:t>和魏尔斯特拉斯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zh-CN" altLang="en-US" dirty="0">
                    <a:latin typeface="+mn-ea"/>
                    <a:ea typeface="+mn-ea"/>
                  </a:rPr>
                  <a:t>发明了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语言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 的</a:t>
                </a:r>
                <a:r>
                  <a:rPr lang="zh-CN" altLang="en-US" dirty="0">
                    <a:latin typeface="+mn-ea"/>
                    <a:ea typeface="+mn-ea"/>
                  </a:rPr>
                  <a:t>极限</a:t>
                </a:r>
                <a:r>
                  <a:rPr lang="zh-CN" altLang="en-US" dirty="0" smtClean="0">
                    <a:latin typeface="+mn-ea"/>
                    <a:ea typeface="+mn-ea"/>
                  </a:rPr>
                  <a:t>论</a:t>
                </a:r>
                <a:r>
                  <a:rPr lang="en-US" altLang="zh-CN" dirty="0" smtClean="0">
                    <a:latin typeface="+mn-ea"/>
                    <a:ea typeface="+mn-ea"/>
                  </a:rPr>
                  <a:t>,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戴德金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戴德金分割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、康托尔</a:t>
                </a:r>
                <a:r>
                  <a:rPr lang="zh-CN" altLang="en-US" dirty="0">
                    <a:latin typeface="+mn-ea"/>
                    <a:ea typeface="+mn-ea"/>
                  </a:rPr>
                  <a:t>和魏尔斯特拉</a:t>
                </a:r>
                <a:r>
                  <a:rPr lang="zh-CN" altLang="en-US" dirty="0" smtClean="0">
                    <a:latin typeface="+mn-ea"/>
                    <a:ea typeface="+mn-ea"/>
                  </a:rPr>
                  <a:t>斯的实数构造理论</a:t>
                </a:r>
                <a:r>
                  <a:rPr lang="en-US" altLang="zh-CN" dirty="0" smtClean="0">
                    <a:latin typeface="+mn-ea"/>
                    <a:ea typeface="+mn-ea"/>
                  </a:rPr>
                  <a:t>,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皮亚诺的自然数</a:t>
                </a:r>
                <a:r>
                  <a:rPr lang="zh-CN" altLang="en-US" dirty="0" smtClean="0">
                    <a:latin typeface="+mn-ea"/>
                    <a:ea typeface="+mn-ea"/>
                  </a:rPr>
                  <a:t>理论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才建立起分析理论的算术化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然而</a:t>
                </a:r>
                <a:r>
                  <a:rPr lang="en-US" altLang="zh-CN" dirty="0" smtClean="0"/>
                  <a:t>, "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如果牛顿和莱布尼茨知道了连续函数不一定可导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微积分将无法产生</a:t>
                </a:r>
                <a:r>
                  <a:rPr lang="en-US" altLang="zh-CN" dirty="0" smtClean="0"/>
                  <a:t>"</a:t>
                </a:r>
              </a:p>
              <a:p>
                <a:pPr marL="0" indent="0" algn="r">
                  <a:spcAft>
                    <a:spcPts val="600"/>
                  </a:spcAft>
                  <a:buNone/>
                </a:pPr>
                <a:r>
                  <a:rPr lang="en-US" altLang="zh-CN" dirty="0" smtClean="0"/>
                  <a:t>——</a:t>
                </a:r>
                <a:r>
                  <a:rPr lang="zh-CN" altLang="en-US" dirty="0" smtClean="0"/>
                  <a:t>皮卡</a:t>
                </a:r>
                <a:endParaRPr lang="en-US" altLang="zh-CN" dirty="0" smtClean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毕竟</a:t>
                </a:r>
                <a:r>
                  <a:rPr lang="en-US" altLang="zh-CN" dirty="0" smtClean="0"/>
                  <a:t>, "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革命顾不上现存法律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 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需要的是冲锋陷阵</a:t>
                </a:r>
                <a:r>
                  <a:rPr lang="en-US" altLang="zh-CN" dirty="0" smtClean="0"/>
                  <a:t>"</a:t>
                </a:r>
              </a:p>
              <a:p>
                <a:pPr marL="0" indent="0" algn="r">
                  <a:spcAft>
                    <a:spcPts val="600"/>
                  </a:spcAft>
                  <a:buNone/>
                </a:pPr>
                <a:r>
                  <a:rPr lang="en-US" altLang="zh-CN" dirty="0" smtClean="0"/>
                  <a:t>——</a:t>
                </a:r>
                <a:r>
                  <a:rPr lang="zh-CN" altLang="en-US" dirty="0"/>
                  <a:t>汪</a:t>
                </a:r>
                <a:r>
                  <a:rPr lang="zh-CN" altLang="en-US" dirty="0" smtClean="0"/>
                  <a:t>芳庭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 smtClean="0">
                <a:latin typeface="+mn-ea"/>
              </a:rPr>
              <a:t>我们先从自然的构造开始</a:t>
            </a:r>
            <a:r>
              <a:rPr lang="en-US" altLang="zh-CN" dirty="0" smtClean="0">
                <a:latin typeface="+mn-ea"/>
              </a:rPr>
              <a:t>. </a:t>
            </a:r>
            <a:r>
              <a:rPr lang="zh-CN" altLang="en-US" dirty="0" smtClean="0">
                <a:latin typeface="+mn-ea"/>
              </a:rPr>
              <a:t>不过在此之前</a:t>
            </a:r>
            <a:r>
              <a:rPr lang="en-US" altLang="zh-CN" dirty="0" smtClean="0">
                <a:latin typeface="+mn-ea"/>
              </a:rPr>
              <a:t>, </a:t>
            </a:r>
            <a:r>
              <a:rPr lang="zh-CN" altLang="en-US" dirty="0" smtClean="0">
                <a:latin typeface="+mn-ea"/>
              </a:rPr>
              <a:t>除了集合的直觉概念和基本逻辑</a:t>
            </a:r>
            <a:r>
              <a:rPr lang="en-US" altLang="zh-CN" dirty="0" smtClean="0">
                <a:latin typeface="+mn-ea"/>
              </a:rPr>
              <a:t>, </a:t>
            </a:r>
            <a:r>
              <a:rPr lang="zh-CN" altLang="en-US" dirty="0" smtClean="0">
                <a:latin typeface="+mn-ea"/>
              </a:rPr>
              <a:t>请先忘记全部的数学知识</a:t>
            </a:r>
            <a:r>
              <a:rPr lang="en-US" altLang="zh-CN" dirty="0" smtClean="0">
                <a:latin typeface="+mn-ea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1248"/>
          <a:stretch/>
        </p:blipFill>
        <p:spPr>
          <a:xfrm>
            <a:off x="2207568" y="1947634"/>
            <a:ext cx="7344816" cy="4217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170519"/>
            <a:ext cx="60483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自然数集</a:t>
                </a:r>
                <a:endParaRPr lang="en-US" altLang="zh-CN" dirty="0" smtClean="0">
                  <a:solidFill>
                    <a:srgbClr val="00B050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满足如下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皮亚诺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公理</a:t>
                </a:r>
                <a:r>
                  <a:rPr lang="zh-CN" altLang="en-US" dirty="0" smtClean="0">
                    <a:latin typeface="+mn-ea"/>
                  </a:rPr>
                  <a:t>的集合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叫做自然数集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其中的元素叫做自然数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 smtClean="0">
                    <a:latin typeface="+mn-ea"/>
                    <a:ea typeface="+mn-ea"/>
                  </a:rPr>
                  <a:t>PA1</a:t>
                </a:r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</a:t>
                </a:r>
                <a:endParaRPr lang="zh-CN" altLang="en-US" dirty="0">
                  <a:latin typeface="+mn-ea"/>
                  <a:ea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 smtClean="0">
                    <a:latin typeface="+mn-ea"/>
                    <a:ea typeface="+mn-ea"/>
                  </a:rPr>
                  <a:t>PA2</a:t>
                </a:r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:r>
                  <a:rPr lang="zh-CN" altLang="en-US" dirty="0" smtClean="0">
                    <a:latin typeface="+mn-ea"/>
                    <a:ea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有且仅有一个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后继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′∈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 smtClean="0">
                    <a:latin typeface="+mn-ea"/>
                    <a:ea typeface="+mn-ea"/>
                  </a:rPr>
                  <a:t>PA3</a:t>
                </a:r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:r>
                  <a:rPr lang="zh-CN" altLang="en-US" dirty="0" smtClean="0">
                    <a:latin typeface="+mn-ea"/>
                    <a:ea typeface="+mn-ea"/>
                  </a:rPr>
                  <a:t>对任意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′≠0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 (</a:t>
                </a:r>
                <a:r>
                  <a:rPr lang="zh-CN" altLang="en-US" dirty="0">
                    <a:latin typeface="+mn-ea"/>
                    <a:ea typeface="+mn-ea"/>
                  </a:rPr>
                  <a:t>避免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…,−2,−1,0,1,2,…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这种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 smtClean="0">
                    <a:latin typeface="+mn-ea"/>
                    <a:ea typeface="+mn-ea"/>
                  </a:rPr>
                  <a:t>PA4</a:t>
                </a:r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:r>
                  <a:rPr lang="zh-CN" altLang="en-US" dirty="0" smtClean="0">
                    <a:latin typeface="+mn-ea"/>
                    <a:ea typeface="+mn-ea"/>
                  </a:rPr>
                  <a:t>对任意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则</a:t>
                </a:r>
                <a:r>
                  <a:rPr lang="zh-CN" altLang="en-US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′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 (</a:t>
                </a:r>
                <a:r>
                  <a:rPr lang="zh-CN" altLang="en-US" dirty="0">
                    <a:latin typeface="+mn-ea"/>
                    <a:ea typeface="+mn-ea"/>
                  </a:rPr>
                  <a:t>避免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0,1,2,3=3′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这种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 smtClean="0">
                    <a:latin typeface="+mn-ea"/>
                    <a:ea typeface="+mn-ea"/>
                  </a:rPr>
                  <a:t>PA5</a:t>
                </a:r>
                <a:r>
                  <a:rPr lang="en-US" altLang="zh-CN" dirty="0" smtClean="0">
                    <a:latin typeface="+mn-ea"/>
                    <a:ea typeface="+mn-ea"/>
                  </a:rPr>
                  <a:t>. (</a:t>
                </a:r>
                <a:r>
                  <a:rPr lang="zh-CN" altLang="en-US" dirty="0">
                    <a:latin typeface="+mn-ea"/>
                    <a:ea typeface="+mn-ea"/>
                  </a:rPr>
                  <a:t>归纳公理</a:t>
                </a:r>
                <a:r>
                  <a:rPr lang="en-US" altLang="zh-CN" dirty="0">
                    <a:latin typeface="+mn-ea"/>
                    <a:ea typeface="+mn-ea"/>
                  </a:rPr>
                  <a:t>) </a:t>
                </a:r>
                <a:r>
                  <a:rPr lang="zh-CN" altLang="en-US" dirty="0">
                    <a:latin typeface="+mn-ea"/>
                    <a:ea typeface="+mn-ea"/>
                  </a:rPr>
                  <a:t>设</a:t>
                </a:r>
                <a:r>
                  <a:rPr lang="en-US" altLang="zh-CN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zh-CN" altLang="en-US" dirty="0">
                    <a:latin typeface="+mn-ea"/>
                    <a:ea typeface="+mn-ea"/>
                  </a:rPr>
                  <a:t>自然数集</a:t>
                </a:r>
                <a:r>
                  <a:rPr lang="en-US" altLang="zh-CN" dirty="0">
                    <a:latin typeface="+mn-ea"/>
                    <a:ea typeface="+mn-ea"/>
                  </a:rPr>
                  <a:t>), </a:t>
                </a:r>
                <a:r>
                  <a:rPr lang="zh-CN" altLang="en-US" dirty="0">
                    <a:latin typeface="+mn-ea"/>
                    <a:ea typeface="+mn-ea"/>
                  </a:rPr>
                  <a:t>且满足</a:t>
                </a:r>
                <a:r>
                  <a:rPr lang="en-US" altLang="zh-CN" dirty="0">
                    <a:latin typeface="+mn-ea"/>
                    <a:ea typeface="+mn-ea"/>
                  </a:rPr>
                  <a:t>:</a:t>
                </a:r>
                <a:r>
                  <a:rPr lang="zh-CN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0∈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′∈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 (</a:t>
                </a:r>
                <a:r>
                  <a:rPr lang="zh-CN" altLang="en-US" dirty="0">
                    <a:latin typeface="+mn-ea"/>
                    <a:ea typeface="+mn-ea"/>
                  </a:rPr>
                  <a:t>避免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ℕ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∪{0.5}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这种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 </a:t>
                </a:r>
                <a:r>
                  <a:rPr lang="zh-CN" altLang="en-US" dirty="0" smtClean="0">
                    <a:latin typeface="+mn-ea"/>
                  </a:rPr>
                  <a:t>数学归纳法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如果一个命题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成立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成立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也成立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对所有自然数成立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成立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因此由归纳公理 </a:t>
                </a:r>
                <a:r>
                  <a:rPr lang="en-US" altLang="zh-CN" b="1" dirty="0" smtClean="0">
                    <a:latin typeface="+mn-ea"/>
                  </a:rPr>
                  <a:t>PA5</a:t>
                </a:r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对所有自然数成立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 </a:t>
                </a:r>
                <a:r>
                  <a:rPr lang="en-US" altLang="zh-CN" b="1" dirty="0" smtClean="0">
                    <a:latin typeface="+mn-ea"/>
                  </a:rPr>
                  <a:t>PA3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可知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 </a:t>
                </a:r>
                <a:r>
                  <a:rPr lang="en-US" altLang="zh-CN" b="1" dirty="0" smtClean="0">
                    <a:latin typeface="+mn-ea"/>
                  </a:rPr>
                  <a:t>PA4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可知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从而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 </a:t>
                </a:r>
                <a:r>
                  <a:rPr lang="en-US" altLang="zh-CN" b="1" dirty="0">
                    <a:latin typeface="+mn-ea"/>
                  </a:rPr>
                  <a:t>PA5</a:t>
                </a:r>
                <a:r>
                  <a:rPr lang="en-US" altLang="zh-CN" dirty="0">
                    <a:latin typeface="+mn-ea"/>
                  </a:rPr>
                  <a:t>,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定理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∃!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={0}∪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∃!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+mn-e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+mn-ea"/>
                          </a:rPr>
                          <m:t>使得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+mn-ea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则显然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由 </a:t>
                </a:r>
                <a:r>
                  <a:rPr lang="en-US" altLang="zh-CN" b="1" dirty="0">
                    <a:latin typeface="+mn-ea"/>
                  </a:rPr>
                  <a:t>PA5</a:t>
                </a:r>
                <a:r>
                  <a:rPr lang="en-US" altLang="zh-CN" dirty="0">
                    <a:latin typeface="+mn-ea"/>
                  </a:rPr>
                  <a:t>,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因此存在性得证</a:t>
                </a:r>
                <a:r>
                  <a:rPr lang="en-US" altLang="zh-CN" dirty="0" smtClean="0">
                    <a:latin typeface="+mn-ea"/>
                  </a:rPr>
                  <a:t>.</a:t>
                </a:r>
                <a:r>
                  <a:rPr lang="zh-CN" altLang="en-US" dirty="0" smtClean="0">
                    <a:latin typeface="+mn-ea"/>
                  </a:rPr>
                  <a:t>唯一性由 </a:t>
                </a:r>
                <a:r>
                  <a:rPr lang="en-US" altLang="zh-CN" b="1" dirty="0" smtClean="0">
                    <a:latin typeface="+mn-ea"/>
                  </a:rPr>
                  <a:t>PA4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得到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4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然而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我们还需要从某一个数学的地基</a:t>
                </a:r>
                <a:r>
                  <a:rPr lang="en-US" altLang="zh-CN" dirty="0" smtClean="0">
                    <a:latin typeface="+mn-ea"/>
                  </a:rPr>
                  <a:t>(</a:t>
                </a:r>
                <a:r>
                  <a:rPr lang="zh-CN" altLang="en-US" dirty="0" smtClean="0">
                    <a:latin typeface="+mn-ea"/>
                  </a:rPr>
                  <a:t>某个集合论</a:t>
                </a:r>
                <a:r>
                  <a:rPr lang="en-US" altLang="zh-CN" dirty="0" smtClean="0"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出发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来说明自然数集的存在性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最常见的集合论</a:t>
                </a:r>
                <a:r>
                  <a:rPr lang="zh-CN" altLang="en-US" dirty="0" smtClean="0">
                    <a:latin typeface="+mn-ea"/>
                  </a:rPr>
                  <a:t>公理体系是</a:t>
                </a:r>
                <a:r>
                  <a:rPr lang="zh-CN" altLang="en-US" dirty="0" smtClean="0">
                    <a:latin typeface="+mn-ea"/>
                  </a:rPr>
                  <a:t>所谓的</a:t>
                </a:r>
                <a:r>
                  <a:rPr lang="en-US" altLang="zh-CN" dirty="0" smtClean="0">
                    <a:latin typeface="+mn-ea"/>
                  </a:rPr>
                  <a:t>ZFC(</a:t>
                </a:r>
                <a:r>
                  <a:rPr lang="en-US" altLang="zh-CN" dirty="0" err="1" smtClean="0">
                    <a:latin typeface="+mn-ea"/>
                  </a:rPr>
                  <a:t>Zermelo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en-US" altLang="zh-CN" dirty="0" err="1" smtClean="0">
                    <a:latin typeface="+mn-ea"/>
                  </a:rPr>
                  <a:t>Fraenkel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选择公理</a:t>
                </a:r>
                <a:r>
                  <a:rPr lang="en-US" altLang="zh-CN" dirty="0" smtClean="0"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集论公理体系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在这个体系下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所有的数都可以看作是一个集合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latin typeface="+mn-ea"/>
                  </a:rPr>
                  <a:t>ZFC</a:t>
                </a:r>
                <a:r>
                  <a:rPr lang="zh-CN" altLang="en-US" dirty="0" smtClean="0">
                    <a:latin typeface="+mn-ea"/>
                  </a:rPr>
                  <a:t>集合论也要基于更为基础的逻辑公理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b="1" dirty="0">
                    <a:latin typeface="+mn-ea"/>
                  </a:rPr>
                  <a:t>ZF0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集存在公理</a:t>
                </a:r>
                <a:r>
                  <a:rPr lang="en-US" altLang="zh-CN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集合</a:t>
                </a:r>
                <a:r>
                  <a:rPr lang="zh-CN" altLang="en-US" dirty="0">
                    <a:latin typeface="+mn-ea"/>
                  </a:rPr>
                  <a:t>是存在的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b="1" dirty="0" smtClean="0">
                    <a:latin typeface="+mn-ea"/>
                  </a:rPr>
                  <a:t>ZF1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外延公理</a:t>
                </a:r>
                <a:r>
                  <a:rPr lang="en-US" altLang="zh-CN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集合由其中元素所确定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b="1" dirty="0" smtClean="0">
                    <a:latin typeface="+mn-ea"/>
                  </a:rPr>
                  <a:t>ZF2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内涵公理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是集合</a:t>
                </a:r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中满足性质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的元素构成一个集合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如果没有内涵公理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很可能会导致悖论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例如罗素悖论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记集合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;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内涵公理的存在使得不能随意地通过一个性质来定义集合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也就避免了</a:t>
                </a:r>
                <a:r>
                  <a:rPr lang="zh-CN" altLang="en-US" dirty="0">
                    <a:latin typeface="+mn-ea"/>
                  </a:rPr>
                  <a:t>罗素悖论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583" r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集合是存在的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但是我们还没有见到一个集合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是一个集合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∅={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定义了一个集合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被称为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空集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这个集合中没有元素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因为如果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∈∅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这与等词</a:t>
                </a:r>
                <a:r>
                  <a:rPr lang="zh-CN" altLang="en-US" dirty="0" smtClean="0">
                    <a:latin typeface="+mn-ea"/>
                  </a:rPr>
                  <a:t>公理</a:t>
                </a:r>
                <a:r>
                  <a:rPr lang="en-US" altLang="zh-CN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数理逻辑</a:t>
                </a:r>
                <a:r>
                  <a:rPr lang="zh-CN" altLang="en-US" dirty="0" smtClean="0">
                    <a:latin typeface="+mn-ea"/>
                  </a:rPr>
                  <a:t>公理之一</a:t>
                </a:r>
                <a:r>
                  <a:rPr lang="en-US" altLang="zh-CN" dirty="0" smtClean="0"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矛盾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b="1" dirty="0" smtClean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en-US" altLang="zh-CN" b="1" dirty="0" smtClean="0">
                    <a:latin typeface="+mn-ea"/>
                  </a:rPr>
                  <a:t>ZF3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无序对公理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是集合</a:t>
                </a:r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即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是集合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现在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都是集合了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en-US" altLang="zh-CN" b="1" dirty="0" smtClean="0">
                    <a:latin typeface="+mn-ea"/>
                  </a:rPr>
                  <a:t>ZF4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并集公理</a:t>
                </a:r>
                <a:r>
                  <a:rPr lang="en-US" altLang="zh-CN" dirty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是集合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↔∃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集合可以取并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现在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都是集合了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en-US" altLang="zh-CN" b="1" dirty="0" smtClean="0">
                    <a:latin typeface="+mn-ea"/>
                  </a:rPr>
                  <a:t>ZF5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幂集公理</a:t>
                </a:r>
                <a:r>
                  <a:rPr lang="en-US" altLang="zh-CN" dirty="0">
                    <a:latin typeface="+mn-ea"/>
                  </a:rPr>
                  <a:t>: </a:t>
                </a:r>
                <a:r>
                  <a:rPr lang="zh-CN" altLang="en-US" dirty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是集合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集合有幂集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 smtClean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2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4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对于任意无穷集合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它对应了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的一个子数列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如果存在有限个无穷集合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∪⋯∪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这</a:t>
                </a:r>
                <a:r>
                  <a:rPr lang="zh-CN" altLang="en-US" dirty="0" smtClean="0">
                    <a:latin typeface="+mn-ea"/>
                  </a:rPr>
                  <a:t>是因为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除去有限多项后满足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从而一共也只除去了有限多项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然而对于无穷多个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这是不对的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ℕ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是一个同构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从图像上看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就是将第一象限内的整点重新排列成一排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ℕ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=1→1≠0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对应的子数列收敛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ℕ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lim>
                    </m:limLow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不收敛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451" b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226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b="1" dirty="0">
                    <a:latin typeface="+mn-ea"/>
                  </a:rPr>
                  <a:t>ZF6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无限公理</a:t>
                </a:r>
                <a:r>
                  <a:rPr lang="en-US" altLang="zh-CN" dirty="0">
                    <a:latin typeface="+mn-ea"/>
                  </a:rPr>
                  <a:t>: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∅∈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这里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记集合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为满足</a:t>
                </a:r>
                <a:r>
                  <a:rPr lang="en-US" altLang="zh-CN" b="1" dirty="0" smtClean="0">
                    <a:latin typeface="+mn-ea"/>
                  </a:rPr>
                  <a:t>ZF6</a:t>
                </a:r>
                <a:r>
                  <a:rPr lang="zh-CN" altLang="en-US" dirty="0" smtClean="0">
                    <a:latin typeface="+mn-ea"/>
                  </a:rPr>
                  <a:t>的所有集合的交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可以证明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满足皮亚诺公理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自然数集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从而我们从集合论角度证明了自然数集是存在的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皮亚诺</a:t>
                </a:r>
                <a:r>
                  <a:rPr lang="zh-CN" altLang="en-US" dirty="0" smtClean="0">
                    <a:latin typeface="+mn-ea"/>
                  </a:rPr>
                  <a:t>公理所确定的自然数集是抽象的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而从</a:t>
                </a:r>
                <a:r>
                  <a:rPr lang="en-US" altLang="zh-CN" dirty="0" smtClean="0">
                    <a:latin typeface="+mn-ea"/>
                  </a:rPr>
                  <a:t>ZFC</a:t>
                </a:r>
                <a:r>
                  <a:rPr lang="zh-CN" altLang="en-US" dirty="0" smtClean="0">
                    <a:latin typeface="+mn-ea"/>
                  </a:rPr>
                  <a:t>公理得到的自然数集是具体的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它的样子长成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∅,1=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2=1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,3=2∪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能与某个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建立一一对应的集合被称为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有限集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否则称之为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无限集合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能与某个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>
                    <a:latin typeface="+mn-ea"/>
                  </a:rPr>
                  <a:t> 建立一一对应的集合被</a:t>
                </a:r>
                <a:r>
                  <a:rPr lang="zh-CN" altLang="en-US" dirty="0" smtClean="0">
                    <a:latin typeface="+mn-ea"/>
                  </a:rPr>
                  <a:t>称为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可数集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定义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+0=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可以证明这个定义的合理性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显然它符合我们通常自然数集上的加法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命题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+1=2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,2=1′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1+1=1+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命题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定义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0=0,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命题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2=4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⋅1=2⋅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=2⋅0+2=0+2=0+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0+1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0+0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2⋅2=2⋅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=2⋅1+2=2+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2+1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2+0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命题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4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整数集和有理数集</a:t>
                </a:r>
                <a:endParaRPr lang="en-US" altLang="zh-CN" dirty="0">
                  <a:solidFill>
                    <a:srgbClr val="00B050"/>
                  </a:solidFill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可以证明在</a:t>
                </a:r>
                <a:r>
                  <a:rPr lang="en-US" altLang="zh-CN" dirty="0" smtClean="0">
                    <a:latin typeface="+mn-ea"/>
                  </a:rPr>
                  <a:t>ZFC</a:t>
                </a:r>
                <a:r>
                  <a:rPr lang="zh-CN" altLang="en-US" dirty="0" smtClean="0">
                    <a:latin typeface="+mn-ea"/>
                  </a:rPr>
                  <a:t>公理体系下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集合的交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、有序对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以及</a:t>
                </a:r>
                <a:r>
                  <a:rPr lang="zh-CN" altLang="en-US" dirty="0">
                    <a:latin typeface="+mn-ea"/>
                  </a:rPr>
                  <a:t>笛卡尔积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是存在的。</a:t>
                </a:r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是一个集合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如果有</a:t>
                </a:r>
                <a:endParaRPr lang="en-US" altLang="zh-CN" dirty="0" smtClean="0">
                  <a:latin typeface="+mn-ea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b="0" dirty="0" smtClean="0">
                    <a:latin typeface="+mn-ea"/>
                    <a:ea typeface="+mn-ea"/>
                  </a:rPr>
                  <a:t>自反性</a:t>
                </a:r>
                <a:r>
                  <a:rPr lang="en-US" altLang="zh-CN" b="0" dirty="0" smtClean="0">
                    <a:latin typeface="+mn-ea"/>
                    <a:ea typeface="+mn-ea"/>
                  </a:rPr>
                  <a:t>:</a:t>
                </a:r>
                <a:r>
                  <a:rPr lang="zh-CN" altLang="en-US" b="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对称性</a:t>
                </a:r>
                <a:r>
                  <a:rPr lang="en-US" altLang="zh-CN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传递性</a:t>
                </a:r>
                <a:r>
                  <a:rPr lang="en-US" altLang="zh-CN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+mn-ea"/>
                      </a:rPr>
                      <m:t>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上的一个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等价关系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定义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则我们得到一个新的集合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称之为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商集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一张正方形的纸对边粘合得到什么</a:t>
                </a:r>
                <a:r>
                  <a:rPr lang="en-US" altLang="zh-CN" dirty="0" smtClean="0">
                    <a:latin typeface="+mn-ea"/>
                  </a:rPr>
                  <a:t>?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07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上定义一个关系</a:t>
                </a:r>
                <a:endParaRPr lang="en-US" altLang="zh-CN" b="0" i="1" dirty="0" smtClean="0">
                  <a:latin typeface="+mn-ea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可以证明这是一个等价关系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并称之为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整数集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考虑平面上所有位于第一象限</a:t>
                </a:r>
                <a:r>
                  <a:rPr lang="en-US" altLang="zh-CN" dirty="0" smtClean="0">
                    <a:latin typeface="+mn-ea"/>
                  </a:rPr>
                  <a:t>(</a:t>
                </a:r>
                <a:r>
                  <a:rPr lang="zh-CN" altLang="en-US" dirty="0" smtClean="0">
                    <a:latin typeface="+mn-ea"/>
                  </a:rPr>
                  <a:t>和正坐标轴</a:t>
                </a:r>
                <a:r>
                  <a:rPr lang="en-US" altLang="zh-CN" dirty="0" smtClean="0"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的整点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将斜率为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的直线上的点视为等价的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则我们将等价的视为同一个点之后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我们便得到了整数集合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自然数中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但是并不是每个元素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都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加法可逆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想要做到这一点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就需要考虑所有的</a:t>
                </a:r>
                <a:r>
                  <a:rPr lang="zh-CN" altLang="en-US" dirty="0">
                    <a:latin typeface="+mn-ea"/>
                  </a:rPr>
                  <a:t>形如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的元素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这便得到了全体整数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我们有映射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这是个单射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我们记做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={0,1,−1,2,−2,…}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我们可以定义整数上的加法</a:t>
                </a:r>
                <a:r>
                  <a:rPr lang="zh-CN" altLang="en-US" dirty="0" smtClean="0">
                    <a:latin typeface="+mn-ea"/>
                  </a:rPr>
                  <a:t>、减法、乘法以及大小关系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1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−{0}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上定义一个关系</a:t>
                </a:r>
                <a:endParaRPr lang="en-US" altLang="zh-CN" b="0" i="1" dirty="0" smtClean="0">
                  <a:latin typeface="+mn-ea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可以证明这是一个等价关系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−{0}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并称之为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有理数集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考虑平面上</a:t>
                </a:r>
                <a:r>
                  <a:rPr lang="zh-CN" altLang="en-US" dirty="0" smtClean="0">
                    <a:latin typeface="+mn-ea"/>
                  </a:rPr>
                  <a:t>所有除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轴外的整点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将位于同一条经过原点的直线上</a:t>
                </a:r>
                <a:r>
                  <a:rPr lang="zh-CN" altLang="en-US" dirty="0">
                    <a:latin typeface="+mn-ea"/>
                  </a:rPr>
                  <a:t>的点视为等价的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则我们将等价的视为同一个点之后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我们便得到</a:t>
                </a:r>
                <a:r>
                  <a:rPr lang="zh-CN" altLang="en-US" dirty="0" smtClean="0">
                    <a:latin typeface="+mn-ea"/>
                  </a:rPr>
                  <a:t>了</a:t>
                </a:r>
                <a:r>
                  <a:rPr lang="zh-CN" altLang="en-US" dirty="0">
                    <a:latin typeface="+mn-ea"/>
                  </a:rPr>
                  <a:t>有理数</a:t>
                </a:r>
                <a:r>
                  <a:rPr lang="zh-CN" altLang="en-US" dirty="0" smtClean="0">
                    <a:latin typeface="+mn-ea"/>
                  </a:rPr>
                  <a:t>集合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整数中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⋅1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但是并不是</a:t>
                </a:r>
                <a:r>
                  <a:rPr lang="zh-CN" altLang="en-US" dirty="0" smtClean="0">
                    <a:latin typeface="+mn-ea"/>
                  </a:rPr>
                  <a:t>每个非零元素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都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乘法可逆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想要做到这一点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就需要考虑所有的</a:t>
                </a:r>
                <a:r>
                  <a:rPr lang="zh-CN" altLang="en-US" dirty="0">
                    <a:latin typeface="+mn-ea"/>
                  </a:rPr>
                  <a:t>形如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的元素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这便得到了</a:t>
                </a:r>
                <a:r>
                  <a:rPr lang="zh-CN" altLang="en-US" dirty="0" smtClean="0">
                    <a:latin typeface="+mn-ea"/>
                  </a:rPr>
                  <a:t>全体</a:t>
                </a:r>
                <a:r>
                  <a:rPr lang="zh-CN" altLang="en-US" dirty="0">
                    <a:latin typeface="+mn-ea"/>
                  </a:rPr>
                  <a:t>有理数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</a:t>
                </a:r>
                <a:r>
                  <a:rPr lang="zh-CN" altLang="en-US" dirty="0" smtClean="0">
                    <a:latin typeface="+mn-ea"/>
                  </a:rPr>
                  <a:t>有映射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这是个单射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可以证明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当且仅当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</a:t>
                </a:r>
                <a:r>
                  <a:rPr lang="zh-CN" altLang="en-US" dirty="0">
                    <a:latin typeface="+mn-ea"/>
                  </a:rPr>
                  <a:t>可以定义整数上</a:t>
                </a:r>
                <a:r>
                  <a:rPr lang="zh-CN" altLang="en-US" dirty="0" smtClean="0">
                    <a:latin typeface="+mn-ea"/>
                  </a:rPr>
                  <a:t>的四则运算以及</a:t>
                </a:r>
                <a:r>
                  <a:rPr lang="zh-CN" altLang="en-US" dirty="0">
                    <a:latin typeface="+mn-ea"/>
                  </a:rPr>
                  <a:t>大小关系</a:t>
                </a:r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44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实数集</a:t>
                </a:r>
                <a:endParaRPr lang="en-US" altLang="zh-CN" dirty="0">
                  <a:solidFill>
                    <a:srgbClr val="00B050"/>
                  </a:solidFill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我们先介绍戴德金分割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想象</a:t>
                </a:r>
                <a:r>
                  <a:rPr lang="zh-CN" altLang="en-US" dirty="0">
                    <a:latin typeface="+mn-ea"/>
                  </a:rPr>
                  <a:t>一下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我们有一个数轴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然后戴德金拿着一把刀往数轴上砍</a:t>
                </a:r>
                <a:r>
                  <a:rPr lang="zh-CN" altLang="en-US" dirty="0" smtClean="0">
                    <a:latin typeface="+mn-ea"/>
                  </a:rPr>
                  <a:t>下去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那么它将有理数集合划分为两个子集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如果没有砍到一个有理数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我们就得到了新的东西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称之为无理数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严格的表述是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是满足如下性质的集合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全体</a:t>
                </a:r>
                <a:r>
                  <a:rPr lang="en-US" altLang="zh-CN" dirty="0" smtClean="0">
                    <a:latin typeface="+mn-ea"/>
                  </a:rPr>
                  <a:t>(</a:t>
                </a:r>
                <a:r>
                  <a:rPr lang="zh-CN" altLang="en-US" dirty="0" smtClean="0">
                    <a:latin typeface="+mn-ea"/>
                  </a:rPr>
                  <a:t>它是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的幂集的子集</a:t>
                </a:r>
                <a:r>
                  <a:rPr lang="en-US" altLang="zh-CN" dirty="0" smtClean="0">
                    <a:latin typeface="+mn-ea"/>
                  </a:rPr>
                  <a:t>):</a:t>
                </a:r>
              </a:p>
              <a:p>
                <a:pPr marL="800100" lvl="1" indent="-342900">
                  <a:lnSpc>
                    <a:spcPct val="14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≠∅,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ℚ</m:t>
                    </m:r>
                  </m:oMath>
                </a14:m>
                <a:endParaRPr lang="en-US" altLang="zh-CN" i="1" dirty="0">
                  <a:latin typeface="+mn-ea"/>
                  <a:ea typeface="+mn-ea"/>
                </a:endParaRPr>
              </a:p>
              <a:p>
                <a:pPr marL="800100" lvl="1" indent="-342900">
                  <a:lnSpc>
                    <a:spcPct val="14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2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假设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+mn-ea"/>
                  </a:rPr>
                  <a:t> 有最大元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+mn-ea"/>
                  </a:rPr>
                  <a:t> 且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ℚ</m:t>
                    </m:r>
                    <m:r>
                      <a:rPr lang="en-US" altLang="zh-CN" i="1">
                        <a:latin typeface="+mn-ea"/>
                      </a:rPr>
                      <m:t>−</m:t>
                    </m:r>
                    <m:r>
                      <a:rPr lang="en-US" altLang="zh-CN" i="1">
                        <a:latin typeface="+mn-ea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+mn-ea"/>
                  </a:rPr>
                  <a:t> 有最小元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𝑎</m:t>
                    </m:r>
                    <m:r>
                      <a:rPr lang="en-US" altLang="zh-CN" i="1">
                        <a:latin typeface="+mn-ea"/>
                      </a:rPr>
                      <m:t>&lt;</m:t>
                    </m:r>
                    <m:r>
                      <a:rPr lang="en-US" altLang="zh-CN" i="1">
                        <a:latin typeface="+mn-ea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𝑎</m:t>
                    </m:r>
                    <m:r>
                      <a:rPr lang="en-US" altLang="zh-CN" i="1">
                        <a:latin typeface="+mn-ea"/>
                      </a:rPr>
                      <m:t>&lt;</m:t>
                    </m:r>
                    <m:f>
                      <m:fPr>
                        <m:ctrlPr>
                          <a:rPr lang="en-US" altLang="zh-CN" i="1">
                            <a:latin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+mn-ea"/>
                          </a:rPr>
                          <m:t>𝑎</m:t>
                        </m:r>
                        <m:r>
                          <a:rPr lang="en-US" altLang="zh-CN" i="1">
                            <a:latin typeface="+mn-ea"/>
                          </a:rPr>
                          <m:t>+</m:t>
                        </m:r>
                        <m:r>
                          <a:rPr lang="en-US" altLang="zh-CN" i="1">
                            <a:latin typeface="+mn-ea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latin typeface="+mn-ea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+mn-ea"/>
                      </a:rPr>
                      <m:t>&lt;</m:t>
                    </m:r>
                    <m:r>
                      <a:rPr lang="en-US" altLang="zh-CN" i="1">
                        <a:latin typeface="+mn-ea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+mn-ea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+mn-ea"/>
                          </a:rPr>
                          <m:t>𝑎</m:t>
                        </m:r>
                        <m:r>
                          <a:rPr lang="en-US" altLang="zh-CN" i="1" dirty="0">
                            <a:latin typeface="+mn-ea"/>
                          </a:rPr>
                          <m:t>+</m:t>
                        </m:r>
                        <m:r>
                          <a:rPr lang="en-US" altLang="zh-CN" i="1" dirty="0">
                            <a:latin typeface="+mn-ea"/>
                          </a:rPr>
                          <m:t>𝑏</m:t>
                        </m:r>
                      </m:num>
                      <m:den>
                        <m:r>
                          <a:rPr lang="en-US" altLang="zh-CN" i="1" dirty="0">
                            <a:latin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latin typeface="+mn-ea"/>
                  </a:rPr>
                  <a:t> 不可能落在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+mn-ea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ℚ</m:t>
                    </m:r>
                    <m:r>
                      <a:rPr lang="en-US" altLang="zh-CN" i="1">
                        <a:latin typeface="+mn-ea"/>
                      </a:rPr>
                      <m:t>−</m:t>
                    </m:r>
                    <m:r>
                      <a:rPr lang="en-US" altLang="zh-CN" i="1">
                        <a:latin typeface="+mn-ea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+mn-ea"/>
                  </a:rPr>
                  <a:t> 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矛盾</a:t>
                </a:r>
                <a:r>
                  <a:rPr lang="en-US" altLang="zh-CN" dirty="0">
                    <a:latin typeface="+mn-ea"/>
                  </a:rPr>
                  <a:t>! </a:t>
                </a:r>
                <a:r>
                  <a:rPr lang="zh-CN" altLang="en-US" dirty="0">
                    <a:latin typeface="+mn-ea"/>
                  </a:rPr>
                  <a:t>因此只会发生下述三种情况</a:t>
                </a:r>
                <a:r>
                  <a:rPr lang="en-US" altLang="zh-CN" dirty="0">
                    <a:latin typeface="+mn-ea"/>
                  </a:rPr>
                  <a:t>:</a:t>
                </a:r>
              </a:p>
              <a:p>
                <a:pPr marL="914400" lvl="1" indent="-457200">
                  <a:lnSpc>
                    <a:spcPct val="14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中有最大元</a:t>
                </a:r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∃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𝑎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∈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∀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𝑏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∈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𝑎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≥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𝑏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ℚ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−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中无最小元</a:t>
                </a:r>
                <a:r>
                  <a:rPr lang="en-US" altLang="zh-CN" dirty="0">
                    <a:latin typeface="+mn-ea"/>
                    <a:ea typeface="+mn-ea"/>
                  </a:rPr>
                  <a:t>.</a:t>
                </a:r>
              </a:p>
              <a:p>
                <a:pPr marL="914400" lvl="1" indent="-457200">
                  <a:lnSpc>
                    <a:spcPct val="14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中无最大元</a:t>
                </a:r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ℚ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−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中有最小元</a:t>
                </a:r>
                <a:r>
                  <a:rPr lang="en-US" altLang="zh-CN" dirty="0">
                    <a:latin typeface="+mn-ea"/>
                    <a:ea typeface="+mn-ea"/>
                  </a:rPr>
                  <a:t>.</a:t>
                </a:r>
              </a:p>
              <a:p>
                <a:pPr marL="914400" lvl="1" indent="-457200">
                  <a:lnSpc>
                    <a:spcPct val="14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中无最大元</a:t>
                </a:r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  <a:ea typeface="+mn-ea"/>
                      </a:rPr>
                      <m:t>ℚ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−</m:t>
                    </m:r>
                    <m:r>
                      <a:rPr lang="en-US" altLang="zh-CN" i="1">
                        <a:latin typeface="+mn-ea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中无最小元</a:t>
                </a:r>
                <a:r>
                  <a:rPr lang="en-US" altLang="zh-CN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对于前两种情形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的最大元或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+mn-ea"/>
                      </a:rPr>
                      <m:t>ℚ</m:t>
                    </m:r>
                    <m:r>
                      <a:rPr lang="en-US" altLang="zh-CN" i="1">
                        <a:latin typeface="+mn-ea"/>
                      </a:rPr>
                      <m:t>−</m:t>
                    </m:r>
                    <m:r>
                      <a:rPr lang="en-US" altLang="zh-CN" i="1">
                        <a:latin typeface="+mn-ea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的最小元</a:t>
                </a:r>
                <a:r>
                  <a:rPr lang="zh-CN" altLang="en-US" dirty="0" smtClean="0">
                    <a:latin typeface="+mn-ea"/>
                  </a:rPr>
                  <a:t>是有理数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</a:t>
                </a:r>
                <a:r>
                  <a:rPr lang="zh-CN" altLang="en-US" dirty="0" smtClean="0">
                    <a:latin typeface="+mn-ea"/>
                  </a:rPr>
                  <a:t>把后两种情形的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+mn-ea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全体称为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实数集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+mn-ea"/>
                      </a:rPr>
                      <m:t>ℝ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这种构造实数的方法被称为戴德金分割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同样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我们可以自然地定义四则运算和大小关系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我们</a:t>
                </a:r>
                <a:r>
                  <a:rPr lang="zh-CN" altLang="en-US" dirty="0">
                    <a:latin typeface="+mn-ea"/>
                  </a:rPr>
                  <a:t>有单射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↦{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6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另一种定义实数的办法是利用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柯西数列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是一个</a:t>
                </a:r>
                <a:r>
                  <a:rPr lang="zh-CN" altLang="en-US" dirty="0">
                    <a:latin typeface="+mn-ea"/>
                  </a:rPr>
                  <a:t>有理数数列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如果对于任意有理数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存在正整数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则称它是一个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柯西数列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柯西数列总</a:t>
                </a:r>
                <a:r>
                  <a:rPr lang="zh-CN" altLang="en-US" dirty="0" smtClean="0">
                    <a:latin typeface="+mn-ea"/>
                  </a:rPr>
                  <a:t>有极限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而每个实数也都可以看作某个有理数</a:t>
                </a:r>
                <a:r>
                  <a:rPr lang="zh-CN" altLang="en-US" dirty="0">
                    <a:latin typeface="+mn-ea"/>
                  </a:rPr>
                  <a:t>柯西数列的</a:t>
                </a:r>
                <a:r>
                  <a:rPr lang="zh-CN" altLang="en-US" dirty="0" smtClean="0">
                    <a:latin typeface="+mn-ea"/>
                  </a:rPr>
                  <a:t>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0.3,0.33,0.333,0.333,…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的极限是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2, 2.7, 2.71, 2.718, 2.7182, 2.71828,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的极限是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6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</a:t>
                </a:r>
                <a:r>
                  <a:rPr lang="zh-CN" altLang="en-US" dirty="0">
                    <a:latin typeface="+mn-ea"/>
                  </a:rPr>
                  <a:t>两</a:t>
                </a:r>
                <a:r>
                  <a:rPr lang="zh-CN" altLang="en-US" dirty="0" smtClean="0">
                    <a:latin typeface="+mn-ea"/>
                  </a:rPr>
                  <a:t>个</a:t>
                </a:r>
                <a:r>
                  <a:rPr lang="zh-CN" altLang="en-US" dirty="0">
                    <a:latin typeface="+mn-ea"/>
                  </a:rPr>
                  <a:t>有理数数列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如果对于任意有理数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存在正整数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</a:t>
                </a:r>
                <a:r>
                  <a:rPr lang="zh-CN" altLang="en-US" dirty="0" smtClean="0">
                    <a:latin typeface="+mn-ea"/>
                  </a:rPr>
                  <a:t>称这两个</a:t>
                </a:r>
                <a:r>
                  <a:rPr lang="zh-CN" altLang="en-US" dirty="0">
                    <a:latin typeface="+mn-ea"/>
                  </a:rPr>
                  <a:t>柯西</a:t>
                </a:r>
                <a:r>
                  <a:rPr lang="zh-CN" altLang="en-US" dirty="0" smtClean="0">
                    <a:latin typeface="+mn-ea"/>
                  </a:rPr>
                  <a:t>数列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等价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0.3,0.33,0.333,0.333,…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0.2, 0.32, 0.332, 0.3332,…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等价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这个关系是一个等价关系</a:t>
                </a:r>
                <a:r>
                  <a:rPr lang="en-US" altLang="zh-CN" dirty="0">
                    <a:solidFill>
                      <a:schemeClr val="tx1"/>
                    </a:solidFill>
                    <a:latin typeface="+mn-ea"/>
                  </a:rPr>
                  <a:t>.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定义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为所有柯西</a:t>
                </a:r>
                <a:r>
                  <a:rPr lang="zh-CN" altLang="en-US" dirty="0">
                    <a:latin typeface="+mn-ea"/>
                  </a:rPr>
                  <a:t>数列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的等价类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定义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=[{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}]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可以证明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实数的柯西数列一定收敛</a:t>
                </a:r>
                <a:r>
                  <a:rPr lang="zh-CN" altLang="en-US" dirty="0" smtClean="0">
                    <a:latin typeface="+mn-ea"/>
                  </a:rPr>
                  <a:t>到某个实数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此即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实数的完备性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实数集是不可数无穷集合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是一一对应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对于每个数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0.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为其十进制展开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其中有限小数</a:t>
                </a:r>
                <a:endParaRPr lang="en-US" altLang="zh-CN" dirty="0" smtClean="0">
                  <a:latin typeface="+mn-ea"/>
                </a:endParaRPr>
              </a:p>
              <a:p>
                <a:pPr marL="0" indent="0" algn="ctr">
                  <a:lnSpc>
                    <a:spcPct val="14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999⋯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假设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中只有可数个元素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我们将其排成一列</a:t>
                </a:r>
                <a:r>
                  <a:rPr lang="en-US" altLang="zh-CN" dirty="0" smtClean="0">
                    <a:latin typeface="+mn-ea"/>
                  </a:rPr>
                  <a:t>:</a:t>
                </a: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存在整数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≤9,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实数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不等于这列数中的任意一个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矛盾</a:t>
                </a:r>
                <a:r>
                  <a:rPr lang="en-US" altLang="zh-CN" dirty="0" smtClean="0">
                    <a:latin typeface="+mn-ea"/>
                  </a:rPr>
                  <a:t>!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</a:t>
                </a:r>
                <a:r>
                  <a:rPr lang="zh-CN" altLang="en-US" dirty="0">
                    <a:latin typeface="+mn-ea"/>
                  </a:rPr>
                  <a:t>不可数无穷</a:t>
                </a:r>
                <a:r>
                  <a:rPr lang="zh-CN" altLang="en-US" dirty="0" smtClean="0">
                    <a:latin typeface="+mn-ea"/>
                  </a:rPr>
                  <a:t>集合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0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对于数列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由于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=−1,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因此该数列不收敛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但它是</a:t>
                </a:r>
                <a:r>
                  <a:rPr lang="zh-CN" altLang="en-US" dirty="0" smtClean="0">
                    <a:latin typeface="+mn-ea"/>
                  </a:rPr>
                  <a:t>有界的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这表明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有界未必收敛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 smtClean="0">
                  <a:solidFill>
                    <a:srgbClr val="0000FF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en-US" altLang="zh-CN" dirty="0" smtClean="0">
                    <a:latin typeface="+mn-ea"/>
                  </a:rPr>
                  <a:t>"</a:t>
                </a:r>
                <a:r>
                  <a:rPr lang="zh-CN" altLang="en-US" dirty="0" smtClean="0">
                    <a:latin typeface="+mn-ea"/>
                  </a:rPr>
                  <a:t>极限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存在</a:t>
                </a:r>
                <a:r>
                  <a:rPr lang="en-US" altLang="zh-CN" dirty="0" smtClean="0">
                    <a:latin typeface="+mn-ea"/>
                  </a:rPr>
                  <a:t>" </a:t>
                </a:r>
                <a:r>
                  <a:rPr lang="zh-CN" altLang="en-US" dirty="0" smtClean="0">
                    <a:latin typeface="+mn-ea"/>
                  </a:rPr>
                  <a:t>的充要条件是 </a:t>
                </a:r>
                <a:r>
                  <a:rPr lang="en-US" altLang="zh-CN" dirty="0" smtClean="0">
                    <a:latin typeface="+mn-ea"/>
                  </a:rPr>
                  <a:t>"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(      )</a:t>
                </a:r>
                <a:r>
                  <a:rPr lang="en-US" altLang="zh-CN" dirty="0">
                    <a:latin typeface="+mn-ea"/>
                  </a:rPr>
                  <a:t>"</a:t>
                </a:r>
                <a:endParaRPr lang="en-US" altLang="zh-CN" dirty="0" smtClean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A</a:t>
                </a:r>
                <a:r>
                  <a:rPr lang="zh-CN" altLang="en-US" dirty="0" smtClean="0">
                    <a:latin typeface="+mn-ea"/>
                    <a:ea typeface="+mn-ea"/>
                  </a:rPr>
                  <a:t>）必有无穷多项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满足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B</a:t>
                </a:r>
                <a:r>
                  <a:rPr lang="zh-CN" altLang="en-US" dirty="0" smtClean="0">
                    <a:latin typeface="+mn-ea"/>
                    <a:ea typeface="+mn-ea"/>
                  </a:rPr>
                  <a:t>）所有</a:t>
                </a:r>
                <a:r>
                  <a:rPr lang="zh-CN" altLang="en-US" dirty="0">
                    <a:latin typeface="+mn-ea"/>
                    <a:ea typeface="+mn-ea"/>
                  </a:rPr>
                  <a:t>项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满足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C</a:t>
                </a:r>
                <a:r>
                  <a:rPr lang="zh-CN" altLang="en-US" dirty="0" smtClean="0">
                    <a:latin typeface="+mn-ea"/>
                    <a:ea typeface="+mn-ea"/>
                  </a:rPr>
                  <a:t>）只有有限</a:t>
                </a:r>
                <a:r>
                  <a:rPr lang="zh-CN" altLang="en-US" dirty="0">
                    <a:latin typeface="+mn-ea"/>
                    <a:ea typeface="+mn-ea"/>
                  </a:rPr>
                  <a:t>项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满足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+mn-ea"/>
                      </a:rPr>
                      <m:t>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D</a:t>
                </a:r>
                <a:r>
                  <a:rPr lang="zh-CN" altLang="en-US" dirty="0" smtClean="0">
                    <a:latin typeface="+mn-ea"/>
                    <a:ea typeface="+mn-ea"/>
                  </a:rPr>
                  <a:t>）可能有无穷</a:t>
                </a:r>
                <a:r>
                  <a:rPr lang="zh-CN" altLang="en-US" dirty="0">
                    <a:latin typeface="+mn-ea"/>
                    <a:ea typeface="+mn-ea"/>
                  </a:rPr>
                  <a:t>多项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满足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存在正整数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从而至多只有有限项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满足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68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 </a:t>
                </a:r>
                <a:r>
                  <a:rPr lang="zh-CN" altLang="en-US" dirty="0" smtClean="0">
                    <a:latin typeface="+mn-ea"/>
                  </a:rPr>
                  <a:t>单调</a:t>
                </a:r>
                <a:r>
                  <a:rPr lang="zh-CN" altLang="en-US" dirty="0">
                    <a:latin typeface="+mn-ea"/>
                  </a:rPr>
                  <a:t>有界数列一定收敛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 smtClean="0">
                    <a:latin typeface="+mn-ea"/>
                  </a:rPr>
                  <a:t>我们只考虑单增情形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单减情形类似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是单增数列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对于任意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存在最小的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区间内有该数列的点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是柯西数列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从而存在极限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2.2 </a:t>
            </a:r>
            <a:r>
              <a:rPr lang="zh-CN" altLang="en-US" dirty="0" smtClean="0">
                <a:solidFill>
                  <a:srgbClr val="00B050"/>
                </a:solidFill>
              </a:rPr>
              <a:t>函数的极限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参照数列极限的定义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我们有</a:t>
                </a:r>
                <a:endParaRPr lang="en-US" altLang="zh-CN" dirty="0" smtClean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rgbClr val="00B050"/>
                  </a:buClr>
                </a:pPr>
                <a:r>
                  <a:rPr lang="zh-CN" altLang="en-US" dirty="0" smtClean="0">
                    <a:solidFill>
                      <a:srgbClr val="00B050"/>
                    </a:solidFill>
                  </a:rPr>
                  <a:t>定义 </a:t>
                </a:r>
                <a:r>
                  <a:rPr lang="zh-CN" altLang="en-US" dirty="0" smtClean="0"/>
                  <a:t>设</a:t>
                </a:r>
                <a:r>
                  <a:rPr lang="zh-CN" altLang="en-US" dirty="0"/>
                  <a:t>函数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充分</a:t>
                </a:r>
                <a:r>
                  <a:rPr lang="zh-CN" altLang="en-US" dirty="0"/>
                  <a:t>大时有定义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为常数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&gt;0, ∃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/>
                  <a:t>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当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时的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极限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记</a:t>
                </a:r>
                <a:r>
                  <a:rPr lang="zh-CN" altLang="en-US" dirty="0" smtClean="0"/>
                  <a:t>为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为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邻域</a:t>
                </a:r>
                <a:r>
                  <a:rPr lang="en-US" altLang="zh-CN" dirty="0" smtClean="0"/>
                  <a:t>;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/>
                  <a:t>称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:0&lt;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为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的去心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/>
                  <a:t> 邻域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rgbClr val="00B050"/>
                  </a:buClr>
                </a:pPr>
                <a:r>
                  <a:rPr lang="zh-CN" altLang="en-US" dirty="0">
                    <a:solidFill>
                      <a:srgbClr val="00B050"/>
                    </a:solidFill>
                  </a:rPr>
                  <a:t>定义</a:t>
                </a:r>
                <a:r>
                  <a:rPr lang="zh-CN" altLang="en-US" dirty="0"/>
                  <a:t> 设函数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的某个去心邻域内有</a:t>
                </a:r>
                <a:r>
                  <a:rPr lang="zh-CN" altLang="en-US" dirty="0"/>
                  <a:t>定义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为常数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则称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为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当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 时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极限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记</a:t>
                </a:r>
                <a:r>
                  <a:rPr lang="zh-CN" altLang="en-US" dirty="0" smtClean="0"/>
                  <a:t>为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或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21" t="-651" r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26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</a:t>
                </a:r>
                <a:r>
                  <a:rPr lang="zh-CN" altLang="en-US" dirty="0">
                    <a:latin typeface="+mn-ea"/>
                  </a:rPr>
                  <a:t>将红字</a:t>
                </a:r>
                <a:r>
                  <a:rPr lang="zh-CN" altLang="en-US" dirty="0" smtClean="0">
                    <a:latin typeface="+mn-ea"/>
                  </a:rPr>
                  <a:t>部分分别称为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语言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语言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这个定义是需要大家熟记的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从几何角度来看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就是函数在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或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上的限制的图像被夹在直线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之间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函数在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的</a:t>
                </a:r>
                <a:r>
                  <a:rPr lang="zh-CN" altLang="en-US" dirty="0">
                    <a:latin typeface="+mn-ea"/>
                  </a:rPr>
                  <a:t>极限</a:t>
                </a:r>
                <a:r>
                  <a:rPr lang="zh-CN" altLang="en-US" dirty="0" smtClean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没有</a:t>
                </a:r>
                <a:r>
                  <a:rPr lang="zh-CN" altLang="en-US" dirty="0">
                    <a:latin typeface="+mn-ea"/>
                  </a:rPr>
                  <a:t>任何关系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甚至可以在该点没有定义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</a:t>
                </a:r>
                <a:r>
                  <a:rPr lang="zh-CN" altLang="en-US" dirty="0">
                    <a:latin typeface="+mn-ea"/>
                  </a:rPr>
                  <a:t>函数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当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充分</a:t>
                </a:r>
                <a:r>
                  <a:rPr lang="zh-CN" altLang="en-US" dirty="0">
                    <a:latin typeface="+mn-ea"/>
                  </a:rPr>
                  <a:t>大时有</a:t>
                </a:r>
                <a:r>
                  <a:rPr lang="zh-CN" altLang="en-US" dirty="0" smtClean="0">
                    <a:latin typeface="+mn-ea"/>
                  </a:rPr>
                  <a:t>定义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的一个去心邻域内有定义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我们有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因此在无穷远处的极限和在某一点的极限本质上没有差别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同时我们也可以将</a:t>
                </a:r>
                <a:endParaRPr lang="en-US" altLang="zh-CN" b="0" i="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∘</m:t>
                          </m:r>
                        </m:lim>
                      </m:limUp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−∞,−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,+∞</m:t>
                          </m:r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+mn-ea"/>
                </a:endParaRPr>
              </a:p>
              <a:p>
                <a:pPr marL="571500" lvl="2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latin typeface="+mn-ea"/>
                    <a:ea typeface="+mn-ea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</a:rPr>
                      <m:t>∞</m:t>
                    </m:r>
                  </m:oMath>
                </a14:m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 的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去心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  <a:ea typeface="+mn-ea"/>
                  </a:rPr>
                  <a:t>邻域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700" r="-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443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latin typeface="+mn-ea"/>
                  </a:rPr>
                  <a:t>类似地可以定义单侧极限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⇔∀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→−∞</m:t>
                        </m:r>
                      </m:lim>
                    </m:limLow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⇔∀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⇔∀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⇔∀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latin typeface="+mn-ea"/>
                  </a:rPr>
                  <a:t>类似于数列极限的性质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我们有</a:t>
                </a:r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→−∞</m:t>
                        </m:r>
                      </m:lim>
                    </m:limLow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定理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64" t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067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证</a:t>
                </a:r>
                <a:r>
                  <a:rPr lang="zh-CN" altLang="en-US" dirty="0">
                    <a:latin typeface="+mn-ea"/>
                  </a:rPr>
                  <a:t>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和数列极限类似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这种</a:t>
                </a:r>
                <a:r>
                  <a:rPr lang="zh-CN" altLang="en-US" dirty="0">
                    <a:latin typeface="+mn-ea"/>
                  </a:rPr>
                  <a:t>问题的证明通常分为两部分</a:t>
                </a:r>
                <a:r>
                  <a:rPr lang="en-US" altLang="zh-CN" dirty="0">
                    <a:latin typeface="+mn-ea"/>
                  </a:rPr>
                  <a:t>: </a:t>
                </a:r>
                <a:r>
                  <a:rPr lang="zh-CN" altLang="en-US" dirty="0">
                    <a:latin typeface="+mn-ea"/>
                  </a:rPr>
                  <a:t>先估计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得到它和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+mn-ea"/>
                  </a:rPr>
                  <a:t> 或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+mn-ea"/>
                  </a:rPr>
                  <a:t> 的不等式关系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然后将其代入极限的定义中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因此我们可以取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取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证毕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时</a:t>
                </a:r>
                <a:r>
                  <a:rPr lang="en-US" altLang="zh-CN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注意我们用到了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时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是单调递增的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证毕</a:t>
                </a:r>
                <a:r>
                  <a:rPr lang="en-US" altLang="zh-CN" dirty="0">
                    <a:latin typeface="+mn-ea"/>
                  </a:rPr>
                  <a:t>.</a:t>
                </a:r>
                <a:endParaRPr lang="en-US" altLang="zh-CN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68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sz="2000" dirty="0" smtClean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证明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因此</a:t>
                </a:r>
                <a:r>
                  <a:rPr lang="zh-CN" altLang="en-US" sz="2000" dirty="0">
                    <a:latin typeface="+mn-ea"/>
                  </a:rPr>
                  <a:t>我们可以取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注意我们需要单独考虑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 </a:t>
                </a:r>
                <a:r>
                  <a:rPr lang="zh-CN" altLang="en-US" sz="2000" dirty="0" smtClean="0">
                    <a:latin typeface="+mn-ea"/>
                  </a:rPr>
                  <a:t>的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000" dirty="0">
                    <a:latin typeface="+mn-ea"/>
                  </a:rPr>
                  <a:t> </a:t>
                </a:r>
                <a:r>
                  <a:rPr lang="zh-CN" altLang="en-US" sz="2000" dirty="0" smtClean="0">
                    <a:latin typeface="+mn-ea"/>
                  </a:rPr>
                  <a:t>我们</a:t>
                </a:r>
                <a:r>
                  <a:rPr lang="zh-CN" altLang="en-US" sz="2000" dirty="0">
                    <a:latin typeface="+mn-ea"/>
                  </a:rPr>
                  <a:t>有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000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  <a:r>
                  <a:rPr lang="en-US" altLang="zh-CN" sz="2000" dirty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证毕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 </a:t>
                </a:r>
                <a:r>
                  <a:rPr lang="zh-CN" altLang="en-US" sz="2000" dirty="0" smtClean="0">
                    <a:latin typeface="+mn-ea"/>
                  </a:rPr>
                  <a:t>时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我们可以任取正数作为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只要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+mn-ea"/>
                  </a:rPr>
                  <a:t> </a:t>
                </a:r>
                <a:r>
                  <a:rPr lang="zh-CN" altLang="en-US" sz="2000" dirty="0" smtClean="0">
                    <a:latin typeface="+mn-ea"/>
                  </a:rPr>
                  <a:t>包含在该函数的定义域范围内即可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 r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643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与三角函数有关的放缩往往要用到</a:t>
                </a:r>
                <a:r>
                  <a:rPr lang="en-US" altLang="zh-CN" dirty="0" smtClean="0">
                    <a:latin typeface="+mn-ea"/>
                  </a:rPr>
                  <a:t>: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和差化积公式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然后将不含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的项放缩到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三角函数基本不等式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第一个不等式对任意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均成立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我们</a:t>
                </a:r>
                <a:r>
                  <a:rPr lang="zh-CN" altLang="en-US" dirty="0">
                    <a:latin typeface="+mn-ea"/>
                  </a:rPr>
                  <a:t>有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证毕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876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不存在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从图像上可以看出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我们想要使用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来控制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不过这个形式不容易估计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则问题变成了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的关系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再令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不过这个不等式并不总是对的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我们需要估计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的范围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由于我们考虑的是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→+∞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那么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225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2.1 </a:t>
            </a:r>
            <a:r>
              <a:rPr lang="zh-CN" altLang="en-US" dirty="0">
                <a:solidFill>
                  <a:srgbClr val="00B050"/>
                </a:solidFill>
              </a:rPr>
              <a:t>数列</a:t>
            </a:r>
            <a:r>
              <a:rPr lang="zh-CN" altLang="en-US" dirty="0" smtClean="0">
                <a:solidFill>
                  <a:srgbClr val="00B050"/>
                </a:solidFill>
              </a:rPr>
              <a:t>的极限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zh-CN" altLang="en-US" dirty="0" smtClean="0"/>
                  <a:t> 我们知道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双曲线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的图像有两条渐近线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所谓的渐近线</a:t>
                </a:r>
                <a:r>
                  <a:rPr lang="en-US" altLang="zh-CN" dirty="0" smtClean="0"/>
                  <a:t>, </a:t>
                </a:r>
                <a:r>
                  <a:rPr lang="zh-CN" altLang="en-US" dirty="0"/>
                  <a:t>指的</a:t>
                </a:r>
                <a:r>
                  <a:rPr lang="zh-CN" altLang="en-US" dirty="0" smtClean="0"/>
                  <a:t>是曲线</a:t>
                </a:r>
                <a:r>
                  <a:rPr lang="zh-CN" altLang="en-US" dirty="0"/>
                  <a:t>上一点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沿</a:t>
                </a:r>
                <a:r>
                  <a:rPr lang="zh-CN" altLang="en-US" dirty="0" smtClean="0"/>
                  <a:t>曲线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趋近</a:t>
                </a:r>
                <a:r>
                  <a:rPr lang="zh-CN" altLang="en-US" dirty="0" smtClean="0"/>
                  <a:t>于无穷远或某个间断</a:t>
                </a:r>
                <a:r>
                  <a:rPr lang="zh-CN" altLang="en-US" dirty="0"/>
                  <a:t>点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到一条直线的距离无限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趋近</a:t>
                </a:r>
                <a:r>
                  <a:rPr lang="zh-CN" altLang="en-US" dirty="0"/>
                  <a:t>于零，那么这条直线称为这条曲线的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渐近线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/>
                  <a:t>在</a:t>
                </a:r>
                <a:r>
                  <a:rPr lang="zh-CN" altLang="en-US" dirty="0" smtClean="0"/>
                  <a:t>这个定义中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为了严格地描述“趋近”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含义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我们需要引入极限的概念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zh-CN" altLang="en-US" dirty="0" smtClean="0"/>
                  <a:t> 一辆汽车沿着直线行驶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它的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瞬时速率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 定义为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其中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/>
                  <a:t> 为一小段时间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 smtClean="0"/>
                  <a:t> 内的位移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 smtClean="0"/>
                  <a:t> 需要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充分小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严格地描述它需要引入极限的概念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7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我们来证明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arctan</m:t>
                                    </m:r>
                                  </m:fNam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arctan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取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同理</a:t>
                </a:r>
                <a:r>
                  <a:rPr lang="en-US" altLang="zh-CN" dirty="0" smtClean="0">
                    <a:latin typeface="+mn-ea"/>
                  </a:rPr>
                  <a:t>,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→−∞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+mn-ea"/>
                  </a:rPr>
                  <a:t>不存在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687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sz="2800" dirty="0" smtClean="0">
                    <a:latin typeface="+mn-ea"/>
                  </a:rPr>
                  <a:t> </a:t>
                </a:r>
                <a:r>
                  <a:rPr lang="zh-CN" altLang="en-US" sz="2800" dirty="0" smtClean="0">
                    <a:latin typeface="+mn-ea"/>
                  </a:rPr>
                  <a:t>证明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→2</m:t>
                        </m:r>
                      </m:lim>
                    </m:limLow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latin typeface="+mn-ea"/>
                  </a:rPr>
                  <a:t>这种极限是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altLang="zh-CN" sz="2800" dirty="0" smtClean="0">
                    <a:latin typeface="+mn-ea"/>
                  </a:rPr>
                  <a:t> </a:t>
                </a:r>
                <a:r>
                  <a:rPr lang="zh-CN" altLang="en-US" sz="2800" dirty="0" smtClean="0">
                    <a:latin typeface="+mn-ea"/>
                  </a:rPr>
                  <a:t>型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→0,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. </a:t>
                </a:r>
                <a:r>
                  <a:rPr lang="zh-CN" altLang="en-US" sz="2800" dirty="0" smtClean="0">
                    <a:latin typeface="+mn-ea"/>
                  </a:rPr>
                  <a:t>我们称之为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altLang="zh-CN" sz="28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型不定式</a:t>
                </a:r>
                <a:r>
                  <a:rPr lang="en-US" altLang="zh-CN" sz="2800" dirty="0" smtClean="0">
                    <a:latin typeface="+mn-ea"/>
                  </a:rPr>
                  <a:t>. </a:t>
                </a:r>
                <a:r>
                  <a:rPr lang="zh-CN" altLang="en-US" sz="2800" dirty="0" smtClean="0">
                    <a:latin typeface="+mn-ea"/>
                  </a:rPr>
                  <a:t>它的极限可能存在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可能不存在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latin typeface="+mn-ea"/>
                  </a:rPr>
                  <a:t>如果是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lim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≠0,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极限不存在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>
                    <a:latin typeface="+mn-ea"/>
                  </a:rPr>
                  <a:t>如果是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func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, </a:t>
                </a:r>
                <a:r>
                  <a:rPr lang="zh-CN" altLang="en-US" sz="2800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fNam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fNam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极限总是存在的</a:t>
                </a:r>
                <a:r>
                  <a:rPr lang="en-US" altLang="zh-CN" sz="2800" dirty="0" smtClean="0">
                    <a:latin typeface="+mn-ea"/>
                  </a:rPr>
                  <a:t>. </a:t>
                </a:r>
                <a:r>
                  <a:rPr lang="zh-CN" altLang="en-US" sz="2800" dirty="0" smtClean="0">
                    <a:latin typeface="+mn-ea"/>
                  </a:rPr>
                  <a:t>因此这两种不是不定式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  <a:endParaRPr lang="en-US" altLang="zh-CN" sz="2800" dirty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latin typeface="+mn-ea"/>
                  </a:rPr>
                  <a:t>这种一般要去掉公因式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将其变为定式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  <a:endParaRPr lang="en-US" altLang="zh-CN" sz="2800" dirty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en-US" altLang="zh-CN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+2−4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, </a:t>
                </a:r>
                <a:r>
                  <a:rPr lang="zh-CN" altLang="en-US" sz="2800" dirty="0">
                    <a:latin typeface="+mn-ea"/>
                  </a:rPr>
                  <a:t>证毕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32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如果函数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满足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求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0"/>
                  </a:spcAft>
                </a:pPr>
                <a:r>
                  <a:rPr lang="zh-CN" altLang="en-US" dirty="0" smtClean="0"/>
                  <a:t>由于一点处极限等价于两侧极限都存在且为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因此我们会得到两个等式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从而可以解出两个未知参数</a:t>
                </a:r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0"/>
                  </a:spcAft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的两个分段都是我们已经求过极限的函数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因此我们可以直接用前面已经证明的结论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解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因此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024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对于哪些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与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有关的问题往往需要用到两个不等式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−1&lt;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我们回忆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的图像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从图像上可以看出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时左右极限不相等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从而该点极限不存在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解答时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我们取一个很小的邻域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使得在这个邻域的左右各自半边内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该函数是常值函数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从而得到单侧极限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我们同样希望取一个小邻域使得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是常值函数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这需要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不超过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和两边的最近的整数的距离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所以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894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时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从而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不存在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如果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+1−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于是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+1.</m:t>
                      </m:r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故当且仅当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399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现在我们来考虑什么是渐近线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我们知道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时总是表示一个直线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无论是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还是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都可以统一为这种形式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于是点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到</a:t>
                </a:r>
                <a:r>
                  <a:rPr lang="zh-CN" altLang="en-US" dirty="0" smtClean="0">
                    <a:latin typeface="+mn-ea"/>
                  </a:rPr>
                  <a:t>这条直线的距离就是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趋向于无穷远可以表达为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对于曲线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则称直线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+mn-ea"/>
                  </a:rPr>
                  <a:t> 是曲线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+mn-ea"/>
                  </a:rPr>
                  <a:t> 的一条</a:t>
                </a:r>
                <a:r>
                  <a:rPr lang="zh-CN" altLang="en-US" dirty="0">
                    <a:solidFill>
                      <a:srgbClr val="00B050"/>
                    </a:solidFill>
                    <a:latin typeface="+mn-ea"/>
                  </a:rPr>
                  <a:t>渐近线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是一个函数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的图像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则称之为该函数的渐近线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363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如果用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语言就是</a:t>
                </a:r>
                <a:r>
                  <a:rPr lang="en-US" altLang="zh-CN" dirty="0" smtClean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使得若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渐近线可分为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水平渐近线、竖直渐近线和斜渐近线三种，相应的判定方法等价于</a:t>
                </a:r>
                <a:endParaRPr lang="en-US" altLang="zh-CN" dirty="0" smtClean="0">
                  <a:latin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→+∞</m:t>
                        </m:r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或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→+∞</m:t>
                        </m:r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直线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;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742950" lvl="1" indent="-28575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=∞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)=∞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直线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是它的全部渐近线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117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372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2.3 </a:t>
            </a:r>
            <a:r>
              <a:rPr lang="zh-CN" altLang="en-US" dirty="0" smtClean="0">
                <a:solidFill>
                  <a:srgbClr val="00B050"/>
                </a:solidFill>
              </a:rPr>
              <a:t>极限的性质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/>
                  <a:t>与数列极限类似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对于上一节中的六种极限我们均有</a:t>
                </a:r>
                <a:r>
                  <a:rPr lang="en-US" altLang="zh-CN" dirty="0" smtClean="0"/>
                  <a:t>: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定理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(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唯一性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)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 存在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则必唯一</a:t>
                </a:r>
                <a:r>
                  <a:rPr lang="en-US" altLang="zh-CN" dirty="0"/>
                  <a:t>.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局部有界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性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)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/>
                  <a:t>如果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 存在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局部有界</a:t>
                </a:r>
                <a:r>
                  <a:rPr lang="en-US" altLang="zh-CN" dirty="0" smtClean="0"/>
                  <a:t>.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局部保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号性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)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局部大于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所谓的局部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是指极限定义中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成立的某个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limUpp>
                      <m:limUp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之类的区间范围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推论 </a:t>
                </a:r>
                <a:r>
                  <a:rPr lang="zh-CN" altLang="en-US" dirty="0"/>
                  <a:t>如果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 存在且局部非负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则极限非负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推论 </a:t>
                </a:r>
                <a:r>
                  <a:rPr lang="zh-CN" altLang="en-US" dirty="0"/>
                  <a:t>如果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lim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存在且</a:t>
                </a:r>
                <a:r>
                  <a:rPr lang="zh-CN" altLang="en-US" dirty="0" smtClean="0"/>
                  <a:t>局部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lim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/>
                  <a:t> 的敛散性和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的敛散性一致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因此与函数极限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</m:oMath>
                </a14:m>
                <a:r>
                  <a:rPr lang="zh-CN" altLang="en-US" dirty="0" smtClean="0"/>
                  <a:t> 相关的概念和性质可以移植到数列上</a:t>
                </a:r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34" t="-651" r="-508" b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617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极限的四则运算性质 </a:t>
                </a:r>
                <a:r>
                  <a:rPr lang="zh-CN" altLang="en-US" sz="2000" dirty="0" smtClean="0">
                    <a:latin typeface="+mn-ea"/>
                  </a:rPr>
                  <a:t>下列性质也有对应的数列版本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sz="2000" dirty="0" smtClean="0">
                    <a:latin typeface="+mn-ea"/>
                  </a:rPr>
                  <a:t> </a:t>
                </a:r>
                <a:r>
                  <a:rPr lang="zh-CN" altLang="en-US" sz="20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(1)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±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±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(2)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𝑓𝑔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𝐴𝐵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(3)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≠0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 时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𝑔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.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000" dirty="0" smtClean="0">
                    <a:latin typeface="+mn-ea"/>
                  </a:rPr>
                  <a:t> 我们只证明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</a:rPr>
                  <a:t> 的情形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其它情形类似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sz="2000" b="0" dirty="0" smtClean="0">
                    <a:latin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b="0" i="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endParaRPr lang="en-US" altLang="zh-CN" sz="2000" i="1" dirty="0" smtClean="0">
                  <a:latin typeface="+mn-ea"/>
                </a:endParaRPr>
              </a:p>
              <a:p>
                <a:pPr marL="800100" lvl="1" indent="-342900">
                  <a:lnSpc>
                    <a:spcPct val="1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&gt;0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+mn-ea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+mn-ea"/>
                      </a:rPr>
                      <m:t>t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limUpp>
                      <m:limUp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Up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</m:e>
                      <m:li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𝐵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𝜀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.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sz="2000" dirty="0" smtClean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∩</m:t>
                    </m:r>
                    <m:limUpp>
                      <m:limUp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 smtClean="0">
                    <a:latin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证</a:t>
                </a:r>
                <a:r>
                  <a:rPr lang="zh-CN" altLang="en-US" sz="2000" dirty="0" smtClean="0">
                    <a:latin typeface="+mn-ea"/>
                  </a:rPr>
                  <a:t>毕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64" b="-3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003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(2) </a:t>
                </a:r>
                <a:r>
                  <a:rPr lang="zh-CN" altLang="en-US" dirty="0" smtClean="0">
                    <a:latin typeface="+mn-ea"/>
                  </a:rPr>
                  <a:t>由</a:t>
                </a:r>
                <a:r>
                  <a:rPr lang="zh-CN" altLang="en-US" dirty="0">
                    <a:latin typeface="+mn-ea"/>
                  </a:rPr>
                  <a:t>局部有界性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于是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endParaRPr lang="en-US" altLang="zh-CN" i="1" dirty="0">
                  <a:latin typeface="+mn-ea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&gt;0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t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𝐵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𝜀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+1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i="1" dirty="0" smtClean="0">
                  <a:latin typeface="+mn-ea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证毕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400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6000" y="819000"/>
                <a:ext cx="7938812" cy="5220000"/>
              </a:xfrm>
            </p:spPr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1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100" dirty="0">
                    <a:latin typeface="+mn-ea"/>
                  </a:rPr>
                  <a:t> 我国古代数学家刘徽为了计算圆周率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100" dirty="0">
                    <a:latin typeface="+mn-ea"/>
                  </a:rPr>
                  <a:t>, </a:t>
                </a:r>
                <a:r>
                  <a:rPr lang="zh-CN" altLang="en-US" sz="2100" dirty="0">
                    <a:latin typeface="+mn-ea"/>
                  </a:rPr>
                  <a:t>采用</a:t>
                </a:r>
                <a:r>
                  <a:rPr lang="zh-CN" altLang="en-US" sz="2100" dirty="0">
                    <a:solidFill>
                      <a:srgbClr val="0000FF"/>
                    </a:solidFill>
                    <a:latin typeface="+mn-ea"/>
                  </a:rPr>
                  <a:t>无限逼近</a:t>
                </a:r>
                <a:r>
                  <a:rPr lang="zh-CN" altLang="en-US" sz="2100" dirty="0">
                    <a:latin typeface="+mn-ea"/>
                  </a:rPr>
                  <a:t>的思想建立了割圆法</a:t>
                </a:r>
                <a:r>
                  <a:rPr lang="en-US" altLang="zh-CN" sz="2100" dirty="0" smtClean="0">
                    <a:latin typeface="+mn-ea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+mn-ea"/>
                  </a:rPr>
                  <a:t>计算单位圆内接正六边形的</a:t>
                </a:r>
                <a:r>
                  <a:rPr lang="zh-CN" altLang="en-US" sz="2100" dirty="0" smtClean="0">
                    <a:latin typeface="+mn-ea"/>
                  </a:rPr>
                  <a:t>面积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3</m:t>
                    </m:r>
                    <m:func>
                      <m:func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func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100" dirty="0">
                    <a:latin typeface="+mn-ea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+mn-ea"/>
                  </a:rPr>
                  <a:t>计算单位圆内接正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zh-CN" altLang="en-US" sz="2100" dirty="0">
                    <a:latin typeface="+mn-ea"/>
                  </a:rPr>
                  <a:t>边形的</a:t>
                </a:r>
                <a:r>
                  <a:rPr lang="zh-CN" altLang="en-US" sz="2100" dirty="0" smtClean="0">
                    <a:latin typeface="+mn-ea"/>
                  </a:rPr>
                  <a:t>面积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=6</m:t>
                    </m:r>
                    <m:func>
                      <m:func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2100" dirty="0">
                    <a:latin typeface="+mn-ea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+mn-ea"/>
                  </a:rPr>
                  <a:t>计算单位圆内接</a:t>
                </a:r>
                <a:r>
                  <a:rPr lang="zh-CN" altLang="en-US" sz="2100" dirty="0" smtClean="0">
                    <a:latin typeface="+mn-ea"/>
                  </a:rPr>
                  <a:t>正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zh-CN" altLang="en-US" sz="2100" dirty="0" smtClean="0">
                    <a:latin typeface="+mn-ea"/>
                  </a:rPr>
                  <a:t>边</a:t>
                </a:r>
                <a:r>
                  <a:rPr lang="zh-CN" altLang="en-US" sz="2100" dirty="0">
                    <a:latin typeface="+mn-ea"/>
                  </a:rPr>
                  <a:t>形的</a:t>
                </a:r>
                <a:r>
                  <a:rPr lang="zh-CN" altLang="en-US" sz="2100" dirty="0" smtClean="0">
                    <a:latin typeface="+mn-ea"/>
                  </a:rPr>
                  <a:t>面积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12</m:t>
                    </m:r>
                    <m:func>
                      <m:func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func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100" dirty="0" smtClean="0">
                    <a:latin typeface="+mn-ea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+mn-ea"/>
                  </a:rPr>
                  <a:t>计算单位圆内接</a:t>
                </a:r>
                <a:r>
                  <a:rPr lang="zh-CN" altLang="en-US" sz="2100" dirty="0" smtClean="0">
                    <a:latin typeface="+mn-ea"/>
                  </a:rPr>
                  <a:t>正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3⋅</m:t>
                    </m:r>
                    <m:sSup>
                      <m:sSup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100" dirty="0" smtClean="0">
                    <a:latin typeface="+mn-ea"/>
                  </a:rPr>
                  <a:t>边</a:t>
                </a:r>
                <a:r>
                  <a:rPr lang="zh-CN" altLang="en-US" sz="2100" dirty="0">
                    <a:latin typeface="+mn-ea"/>
                  </a:rPr>
                  <a:t>形的面积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=3⋅</m:t>
                    </m:r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3⋅</m:t>
                            </m:r>
                            <m:sSup>
                              <m:sSupPr>
                                <m:ctrlP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altLang="zh-CN" sz="21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100" dirty="0" smtClean="0">
                    <a:latin typeface="+mn-ea"/>
                  </a:rPr>
                  <a:t>如此下去</a:t>
                </a:r>
                <a:r>
                  <a:rPr lang="en-US" altLang="zh-CN" sz="2100" dirty="0" smtClean="0">
                    <a:latin typeface="+mn-ea"/>
                  </a:rPr>
                  <a:t>, </a:t>
                </a:r>
                <a:r>
                  <a:rPr lang="zh-CN" altLang="en-US" sz="2100" dirty="0" smtClean="0">
                    <a:latin typeface="+mn-ea"/>
                  </a:rPr>
                  <a:t>这个面积</a:t>
                </a:r>
                <a:r>
                  <a:rPr lang="zh-CN" altLang="en-US" sz="2100" dirty="0" smtClean="0">
                    <a:solidFill>
                      <a:srgbClr val="FF0000"/>
                    </a:solidFill>
                    <a:latin typeface="+mn-ea"/>
                  </a:rPr>
                  <a:t>越来越</a:t>
                </a:r>
                <a:r>
                  <a:rPr lang="zh-CN" altLang="en-US" sz="2100" dirty="0" smtClean="0">
                    <a:latin typeface="+mn-ea"/>
                  </a:rPr>
                  <a:t>接近圆的面积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100" dirty="0" smtClean="0">
                    <a:latin typeface="+mn-ea"/>
                  </a:rPr>
                  <a:t>. </a:t>
                </a:r>
                <a:r>
                  <a:rPr lang="zh-CN" altLang="en-US" sz="2100" dirty="0" smtClean="0">
                    <a:latin typeface="+mn-ea"/>
                  </a:rPr>
                  <a:t>其中正弦值可以通过半角公式计算得到</a:t>
                </a:r>
                <a:r>
                  <a:rPr lang="en-US" altLang="zh-CN" sz="2100" dirty="0" smtClean="0">
                    <a:latin typeface="+mn-ea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100" dirty="0" smtClean="0">
                    <a:latin typeface="+mn-ea"/>
                  </a:rPr>
                  <a:t>为什么这样下去会越来越趋近于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100" dirty="0" smtClean="0">
                    <a:latin typeface="+mn-ea"/>
                  </a:rPr>
                  <a:t> 呢</a:t>
                </a:r>
                <a:r>
                  <a:rPr lang="en-US" altLang="zh-CN" sz="2100" dirty="0" smtClean="0">
                    <a:latin typeface="+mn-ea"/>
                  </a:rPr>
                  <a:t>? </a:t>
                </a:r>
                <a:r>
                  <a:rPr lang="zh-CN" altLang="en-US" sz="2100" dirty="0" smtClean="0">
                    <a:latin typeface="+mn-ea"/>
                  </a:rPr>
                  <a:t>这也需要用到极限的概念</a:t>
                </a:r>
                <a:r>
                  <a:rPr lang="en-US" altLang="zh-CN" sz="2100" dirty="0" smtClean="0">
                    <a:latin typeface="+mn-ea"/>
                  </a:rPr>
                  <a:t>.</a:t>
                </a:r>
                <a:endParaRPr lang="zh-CN" altLang="en-US" sz="21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6000" y="819000"/>
                <a:ext cx="7938812" cy="5220000"/>
              </a:xfrm>
              <a:blipFill>
                <a:blip r:embed="rId2"/>
                <a:stretch>
                  <a:fillRect l="-538" r="-1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8796608" y="2132856"/>
            <a:ext cx="2772000" cy="277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8684666" y="2180374"/>
            <a:ext cx="2828529" cy="2832802"/>
            <a:chOff x="56393" y="2636912"/>
            <a:chExt cx="2828529" cy="2832802"/>
          </a:xfrm>
        </p:grpSpPr>
        <p:grpSp>
          <p:nvGrpSpPr>
            <p:cNvPr id="48" name="组合 47"/>
            <p:cNvGrpSpPr/>
            <p:nvPr/>
          </p:nvGrpSpPr>
          <p:grpSpPr>
            <a:xfrm>
              <a:off x="1199456" y="2636912"/>
              <a:ext cx="1685466" cy="1684934"/>
              <a:chOff x="1199456" y="2636912"/>
              <a:chExt cx="1685466" cy="1684934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1199456" y="2636912"/>
                <a:ext cx="1379997" cy="180000"/>
                <a:chOff x="1199456" y="2636912"/>
                <a:chExt cx="1379997" cy="180000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>
                  <a:off x="1199456" y="263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rot="1800000">
                  <a:off x="1859453" y="281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组合 49"/>
              <p:cNvGrpSpPr/>
              <p:nvPr/>
            </p:nvGrpSpPr>
            <p:grpSpPr>
              <a:xfrm rot="3600000">
                <a:off x="2104923" y="3541848"/>
                <a:ext cx="1379997" cy="180000"/>
                <a:chOff x="1199456" y="2636912"/>
                <a:chExt cx="1379997" cy="180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1199456" y="263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rot="1800000">
                  <a:off x="1859453" y="281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组合 54"/>
            <p:cNvGrpSpPr/>
            <p:nvPr/>
          </p:nvGrpSpPr>
          <p:grpSpPr>
            <a:xfrm rot="7200000">
              <a:off x="888960" y="3784514"/>
              <a:ext cx="1685466" cy="1684934"/>
              <a:chOff x="1199456" y="2636912"/>
              <a:chExt cx="1685466" cy="1684934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1199456" y="2636912"/>
                <a:ext cx="1379997" cy="180000"/>
                <a:chOff x="1199456" y="2636912"/>
                <a:chExt cx="1379997" cy="180000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1199456" y="263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rot="1800000">
                  <a:off x="1859453" y="281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组合 56"/>
              <p:cNvGrpSpPr/>
              <p:nvPr/>
            </p:nvGrpSpPr>
            <p:grpSpPr>
              <a:xfrm rot="3600000">
                <a:off x="2104923" y="3541848"/>
                <a:ext cx="1379997" cy="180000"/>
                <a:chOff x="1199456" y="2636912"/>
                <a:chExt cx="1379997" cy="180000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>
                  <a:off x="1199456" y="263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rot="1800000">
                  <a:off x="1859453" y="281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组合 61"/>
            <p:cNvGrpSpPr/>
            <p:nvPr/>
          </p:nvGrpSpPr>
          <p:grpSpPr>
            <a:xfrm rot="14400000">
              <a:off x="56127" y="2942379"/>
              <a:ext cx="1685466" cy="1684934"/>
              <a:chOff x="1199456" y="2636912"/>
              <a:chExt cx="1685466" cy="1684934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1199456" y="2636912"/>
                <a:ext cx="1379997" cy="180000"/>
                <a:chOff x="1199456" y="2636912"/>
                <a:chExt cx="1379997" cy="180000"/>
              </a:xfrm>
            </p:grpSpPr>
            <p:cxnSp>
              <p:nvCxnSpPr>
                <p:cNvPr id="67" name="直接连接符 66"/>
                <p:cNvCxnSpPr/>
                <p:nvPr/>
              </p:nvCxnSpPr>
              <p:spPr>
                <a:xfrm>
                  <a:off x="1199456" y="263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 rot="1800000">
                  <a:off x="1859453" y="281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组合 63"/>
              <p:cNvGrpSpPr/>
              <p:nvPr/>
            </p:nvGrpSpPr>
            <p:grpSpPr>
              <a:xfrm rot="3600000">
                <a:off x="2104923" y="3541848"/>
                <a:ext cx="1379997" cy="180000"/>
                <a:chOff x="1199456" y="2636912"/>
                <a:chExt cx="1379997" cy="180000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>
                  <a:off x="1199456" y="263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rot="1800000">
                  <a:off x="1859453" y="2816912"/>
                  <a:ext cx="72000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组合 68"/>
          <p:cNvGrpSpPr/>
          <p:nvPr/>
        </p:nvGrpSpPr>
        <p:grpSpPr>
          <a:xfrm>
            <a:off x="8675601" y="2186111"/>
            <a:ext cx="2816311" cy="2823629"/>
            <a:chOff x="56542" y="2635939"/>
            <a:chExt cx="2816311" cy="2823629"/>
          </a:xfrm>
        </p:grpSpPr>
        <p:grpSp>
          <p:nvGrpSpPr>
            <p:cNvPr id="70" name="组合 69"/>
            <p:cNvGrpSpPr/>
            <p:nvPr/>
          </p:nvGrpSpPr>
          <p:grpSpPr>
            <a:xfrm>
              <a:off x="1205056" y="2635939"/>
              <a:ext cx="1667797" cy="1684887"/>
              <a:chOff x="1205056" y="2635939"/>
              <a:chExt cx="1667797" cy="1684887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1205056" y="2635939"/>
                <a:ext cx="1317601" cy="360000"/>
              </a:xfrm>
              <a:prstGeom prst="line">
                <a:avLst/>
              </a:prstGeom>
              <a:ln w="1905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3600000">
                <a:off x="2034052" y="3482026"/>
                <a:ext cx="1317601" cy="360000"/>
              </a:xfrm>
              <a:prstGeom prst="line">
                <a:avLst/>
              </a:prstGeom>
              <a:ln w="1905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 rot="7200000">
              <a:off x="891198" y="3783226"/>
              <a:ext cx="1667797" cy="1684887"/>
              <a:chOff x="1205056" y="2635939"/>
              <a:chExt cx="1667797" cy="1684887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1205056" y="2635939"/>
                <a:ext cx="1317601" cy="360000"/>
              </a:xfrm>
              <a:prstGeom prst="line">
                <a:avLst/>
              </a:prstGeom>
              <a:ln w="1905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3600000">
                <a:off x="2034052" y="3482026"/>
                <a:ext cx="1317601" cy="360000"/>
              </a:xfrm>
              <a:prstGeom prst="line">
                <a:avLst/>
              </a:prstGeom>
              <a:ln w="1905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 rot="14400000">
              <a:off x="65087" y="2943081"/>
              <a:ext cx="1667797" cy="1684887"/>
              <a:chOff x="1205056" y="2635939"/>
              <a:chExt cx="1667797" cy="1684887"/>
            </a:xfrm>
          </p:grpSpPr>
          <p:cxnSp>
            <p:nvCxnSpPr>
              <p:cNvPr id="73" name="直接连接符 72"/>
              <p:cNvCxnSpPr/>
              <p:nvPr/>
            </p:nvCxnSpPr>
            <p:spPr>
              <a:xfrm>
                <a:off x="1205056" y="2635939"/>
                <a:ext cx="1317601" cy="360000"/>
              </a:xfrm>
              <a:prstGeom prst="line">
                <a:avLst/>
              </a:prstGeom>
              <a:ln w="1905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3600000">
                <a:off x="2034052" y="3482026"/>
                <a:ext cx="1317601" cy="360000"/>
              </a:xfrm>
              <a:prstGeom prst="line">
                <a:avLst/>
              </a:prstGeom>
              <a:ln w="1905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17907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(3)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我们只需要证明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然后利用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(2).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这需要对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附近进行估计使得其有个非零下界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有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于是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493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b="0" i="1" dirty="0" smtClean="0">
                  <a:latin typeface="+mn-ea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limUpp>
                        <m:limUp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li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∘</m:t>
                          </m:r>
                        </m:lim>
                      </m:limUpp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</a:t>
                </a:r>
                <a:r>
                  <a:rPr lang="en-US" altLang="zh-CN" dirty="0" smtClean="0">
                    <a:latin typeface="+mn-ea"/>
                  </a:rPr>
                  <a:t>(2)</a:t>
                </a:r>
                <a:r>
                  <a:rPr lang="zh-CN" altLang="en-US" dirty="0" smtClean="0">
                    <a:latin typeface="+mn-ea"/>
                  </a:rPr>
                  <a:t>可知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48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sz="2200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</a:t>
                </a:r>
                <a:endParaRPr lang="en-US" altLang="zh-CN" sz="2200" dirty="0" smtClean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200" dirty="0" smtClean="0">
                    <a:latin typeface="+mn-ea"/>
                    <a:ea typeface="+mn-ea"/>
                  </a:rPr>
                  <a:t>(1)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𝐶𝑓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+mn-ea"/>
                      </a:rPr>
                      <m:t>𝐶𝐴</m:t>
                    </m:r>
                  </m:oMath>
                </a14:m>
                <a:r>
                  <a:rPr lang="en-US" altLang="zh-CN" sz="2200" dirty="0" smtClean="0">
                    <a:latin typeface="+mn-ea"/>
                    <a:ea typeface="+mn-ea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200" dirty="0" smtClean="0">
                    <a:latin typeface="+mn-ea"/>
                    <a:ea typeface="+mn-ea"/>
                  </a:rPr>
                  <a:t>(2)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fName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p>
                        </m:sSup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  <m:t>ℕ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 smtClean="0">
                    <a:latin typeface="+mn-ea"/>
                  </a:rPr>
                  <a:t> 对于多项式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有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>
                    <a:latin typeface="+mn-ea"/>
                  </a:rPr>
                  <a:t> 对于多项式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 marL="3429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sz="2200" dirty="0">
                    <a:latin typeface="+mn-ea"/>
                    <a:ea typeface="+mn-ea"/>
                  </a:rPr>
                  <a:t>该极限是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sz="2200" dirty="0">
                    <a:latin typeface="+mn-ea"/>
                    <a:ea typeface="+mn-ea"/>
                  </a:rPr>
                  <a:t> 型不定式</a:t>
                </a:r>
                <a:r>
                  <a:rPr lang="en-US" altLang="zh-CN" sz="2200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解 </a:t>
                </a:r>
                <a:r>
                  <a:rPr lang="zh-CN" altLang="en-US" sz="2200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时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−1≠0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  <a:endParaRPr lang="zh-CN" altLang="en-US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645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极限的复合运算性质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的某个去心邻域内不等于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由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由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知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&gt;0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  <a:ea typeface="+mn-ea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𝜂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在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上不等于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:r>
                  <a:rPr lang="zh-CN" altLang="en-US" dirty="0" smtClean="0">
                    <a:latin typeface="+mn-ea"/>
                    <a:ea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+mn-ea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𝛿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𝜂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+mn-ea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:r>
                  <a:rPr lang="zh-CN" altLang="en-US" dirty="0">
                    <a:latin typeface="+mn-ea"/>
                    <a:ea typeface="+mn-ea"/>
                  </a:rPr>
                  <a:t>证毕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+mn-ea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则不要求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在</a:t>
                </a:r>
                <a:r>
                  <a:rPr lang="zh-CN" altLang="en-US" dirty="0">
                    <a:latin typeface="+mn-ea"/>
                    <a:ea typeface="+mn-ea"/>
                  </a:rPr>
                  <a:t>点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的</a:t>
                </a:r>
                <a:r>
                  <a:rPr lang="zh-CN" altLang="en-US" dirty="0">
                    <a:latin typeface="+mn-ea"/>
                    <a:ea typeface="+mn-ea"/>
                  </a:rPr>
                  <a:t>某个去心邻域内不等于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700" r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06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有了这些极限性质之后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我们不需要再每次求极限都通过定义了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而是可以通过已知极限的一些函数来求得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证明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上一节中我们已经证明了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由于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lim>
                      </m:limLow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lim>
                      </m:limLow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lim>
                      </m:limLow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931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证明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dirty="0">
                    <a:latin typeface="+mn-ea"/>
                  </a:rPr>
                  <a:t> 时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 marL="3429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dirty="0" smtClean="0">
                    <a:latin typeface="+mn-ea"/>
                    <a:ea typeface="+mn-ea"/>
                  </a:rPr>
                  <a:t>该</a:t>
                </a:r>
                <a:r>
                  <a:rPr lang="zh-CN" altLang="en-US" dirty="0">
                    <a:latin typeface="+mn-ea"/>
                    <a:ea typeface="+mn-ea"/>
                  </a:rPr>
                  <a:t>极限是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型</a:t>
                </a:r>
                <a:r>
                  <a:rPr lang="zh-CN" altLang="en-US" dirty="0" smtClean="0">
                    <a:latin typeface="+mn-ea"/>
                    <a:ea typeface="+mn-ea"/>
                  </a:rPr>
                  <a:t>不定式</a:t>
                </a:r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分子分母代入均为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3429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dirty="0" smtClean="0">
                    <a:latin typeface="+mn-ea"/>
                    <a:ea typeface="+mn-ea"/>
                  </a:rPr>
                  <a:t>我们将分子部分利用平方差公式化成两个根式相加的情形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原式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−(1+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e>
                        </m:d>
                      </m:den>
                    </m:f>
                  </m:oMath>
                </a14:m>
                <a:endParaRPr lang="en-US" altLang="zh-CN" i="1" dirty="0" smtClean="0">
                  <a:latin typeface="+mn-ea"/>
                </a:endParaRPr>
              </a:p>
              <a:p>
                <a:pPr marL="1485900" lvl="4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−2</m:t>
                        </m:r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+2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</m:rad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−2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815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2.4 </a:t>
            </a:r>
            <a:r>
              <a:rPr lang="zh-CN" altLang="en-US" dirty="0" smtClean="0">
                <a:solidFill>
                  <a:srgbClr val="00B050"/>
                </a:solidFill>
              </a:rPr>
              <a:t>无穷小和无穷大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我们知道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等价于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这反映了研究极限可以转化到研究极限为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 的函数上来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</a:rPr>
                  <a:t>定义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 smtClean="0"/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就称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为该极限过程时的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无穷小</a:t>
                </a:r>
                <a:r>
                  <a:rPr lang="en-US" altLang="zh-CN" dirty="0" smtClean="0"/>
                  <a:t>.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 smtClean="0"/>
                  <a:t> 是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zh-CN" altLang="en-US" dirty="0" smtClean="0"/>
                  <a:t> 时的无穷小</a:t>
                </a:r>
                <a:r>
                  <a:rPr lang="en-US" altLang="zh-CN" dirty="0" smtClean="0"/>
                  <a:t>;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是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时的无穷小</a:t>
                </a:r>
                <a:r>
                  <a:rPr lang="en-US" altLang="zh-CN" dirty="0" smtClean="0"/>
                  <a:t>;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 smtClean="0"/>
                  <a:t> 是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 smtClean="0"/>
                  <a:t> 时的无穷小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无穷小是一个函数或者数列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它不是一个具体的数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34" t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14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>
                    <a:latin typeface="+mn-ea"/>
                  </a:rPr>
                  <a:t> 在自变量的同一变化过程中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有限个无穷小的代数和或乘积仍然是无穷小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这由无穷小的定义和极限四则运算法则得到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注意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无穷多个</a:t>
                </a:r>
                <a:r>
                  <a:rPr lang="zh-CN" altLang="en-US" dirty="0">
                    <a:latin typeface="+mn-ea"/>
                  </a:rPr>
                  <a:t>无穷小</a:t>
                </a:r>
                <a:r>
                  <a:rPr lang="zh-CN" altLang="en-US" dirty="0" smtClean="0">
                    <a:latin typeface="+mn-ea"/>
                  </a:rPr>
                  <a:t>的和未必还是无穷小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是无穷小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不是无穷小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注意</a:t>
                </a:r>
                <a:r>
                  <a:rPr lang="en-US" altLang="zh-CN" dirty="0">
                    <a:latin typeface="+mn-ea"/>
                  </a:rPr>
                  <a:t>: </a:t>
                </a:r>
                <a:r>
                  <a:rPr lang="zh-CN" altLang="en-US" dirty="0">
                    <a:latin typeface="+mn-ea"/>
                  </a:rPr>
                  <a:t>无穷多个无穷小</a:t>
                </a:r>
                <a:r>
                  <a:rPr lang="zh-CN" altLang="en-US" dirty="0" smtClean="0">
                    <a:latin typeface="+mn-ea"/>
                  </a:rPr>
                  <a:t>的乘积未必</a:t>
                </a:r>
                <a:r>
                  <a:rPr lang="zh-CN" altLang="en-US" dirty="0">
                    <a:latin typeface="+mn-ea"/>
                  </a:rPr>
                  <a:t>还是无穷小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时</a:t>
                </a:r>
                <a:r>
                  <a:rPr lang="en-US" altLang="zh-CN" dirty="0">
                    <a:latin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是无穷小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不是</a:t>
                </a:r>
                <a:r>
                  <a:rPr lang="zh-CN" altLang="en-US" dirty="0">
                    <a:latin typeface="+mn-ea"/>
                  </a:rPr>
                  <a:t>无穷小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238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 smtClean="0">
                    <a:latin typeface="+mn-ea"/>
                  </a:rPr>
                  <a:t> 有界函数和无穷小的乘积仍然是无穷小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我们只证明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的情形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其它情形类似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有界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是无穷小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是无穷小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 smtClean="0">
                    <a:latin typeface="+mn-ea"/>
                  </a:rPr>
                  <a:t> 常数和</a:t>
                </a:r>
                <a:r>
                  <a:rPr lang="zh-CN" altLang="en-US" dirty="0">
                    <a:latin typeface="+mn-ea"/>
                  </a:rPr>
                  <a:t>无穷小的乘积仍然是无穷小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891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如果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limUpp>
                      <m:limUp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li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lim>
                    </m:limUpp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</a:t>
                </a:r>
                <a:r>
                  <a:rPr lang="zh-CN" altLang="en-US" sz="2200" dirty="0">
                    <a:latin typeface="+mn-ea"/>
                  </a:rPr>
                  <a:t>称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+mn-ea"/>
                  </a:rPr>
                  <a:t> 时的</a:t>
                </a: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无穷大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为了简便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也</a:t>
                </a:r>
                <a:r>
                  <a:rPr lang="zh-CN" altLang="en-US" sz="2200" dirty="0" smtClean="0">
                    <a:latin typeface="+mn-ea"/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时极限为无穷大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记为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>
                    <a:latin typeface="+mn-ea"/>
                  </a:rPr>
                  <a:t>这等价</a:t>
                </a:r>
                <a:r>
                  <a:rPr lang="zh-CN" altLang="en-US" sz="2200" dirty="0" smtClean="0">
                    <a:latin typeface="+mn-ea"/>
                  </a:rPr>
                  <a:t>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是无穷小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如果将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换为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</a:t>
                </a:r>
                <a:r>
                  <a:rPr lang="en-US" altLang="zh-CN" sz="2200" dirty="0" smtClean="0">
                    <a:latin typeface="+mn-ea"/>
                  </a:rPr>
                  <a:t>(</a:t>
                </a:r>
                <a:r>
                  <a:rPr lang="zh-CN" altLang="en-US" sz="2200" dirty="0" smtClean="0">
                    <a:latin typeface="+mn-ea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), </a:t>
                </a:r>
                <a:r>
                  <a:rPr lang="zh-CN" altLang="en-US" sz="2200" dirty="0" smtClean="0">
                    <a:latin typeface="+mn-ea"/>
                  </a:rPr>
                  <a:t>则</a:t>
                </a:r>
                <a:r>
                  <a:rPr lang="zh-CN" altLang="en-US" sz="2200" dirty="0">
                    <a:latin typeface="+mn-ea"/>
                  </a:rPr>
                  <a:t>称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为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+mn-ea"/>
                  </a:rPr>
                  <a:t> 时的</a:t>
                </a: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正无穷大</a:t>
                </a:r>
                <a:r>
                  <a:rPr lang="en-US" altLang="zh-CN" sz="2200" dirty="0" smtClean="0">
                    <a:latin typeface="+mn-ea"/>
                  </a:rPr>
                  <a:t>(</a:t>
                </a:r>
                <a:r>
                  <a:rPr lang="zh-CN" altLang="en-US" sz="2200" dirty="0" smtClean="0">
                    <a:latin typeface="+mn-ea"/>
                  </a:rPr>
                  <a:t>或</a:t>
                </a: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负无穷大</a:t>
                </a:r>
                <a:r>
                  <a:rPr lang="en-US" altLang="zh-CN" sz="2200" dirty="0" smtClean="0">
                    <a:latin typeface="+mn-ea"/>
                  </a:rPr>
                  <a:t>), </a:t>
                </a:r>
                <a:r>
                  <a:rPr lang="zh-CN" altLang="en-US" sz="2200" dirty="0">
                    <a:latin typeface="+mn-ea"/>
                  </a:rPr>
                  <a:t>记</a:t>
                </a:r>
                <a:r>
                  <a:rPr lang="zh-CN" altLang="en-US" sz="2200" dirty="0" smtClean="0">
                    <a:latin typeface="+mn-ea"/>
                  </a:rPr>
                  <a:t>为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这</a:t>
                </a:r>
                <a:r>
                  <a:rPr lang="zh-CN" altLang="en-US" sz="2200" dirty="0">
                    <a:latin typeface="+mn-ea"/>
                  </a:rPr>
                  <a:t>等价于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是局部大于零</a:t>
                </a:r>
                <a:r>
                  <a:rPr lang="en-US" altLang="zh-CN" sz="2200" dirty="0" smtClean="0">
                    <a:latin typeface="+mn-ea"/>
                  </a:rPr>
                  <a:t>(</a:t>
                </a:r>
                <a:r>
                  <a:rPr lang="zh-CN" altLang="en-US" sz="2200" dirty="0" smtClean="0">
                    <a:latin typeface="+mn-ea"/>
                  </a:rPr>
                  <a:t>或小于零</a:t>
                </a:r>
                <a:r>
                  <a:rPr lang="en-US" altLang="zh-CN" sz="2200" dirty="0" smtClean="0">
                    <a:latin typeface="+mn-ea"/>
                  </a:rPr>
                  <a:t>)</a:t>
                </a:r>
                <a:r>
                  <a:rPr lang="zh-CN" altLang="en-US" sz="2200" dirty="0" smtClean="0">
                    <a:latin typeface="+mn-ea"/>
                  </a:rPr>
                  <a:t>的无穷小</a:t>
                </a:r>
                <a:r>
                  <a:rPr lang="en-US" altLang="zh-CN" sz="2200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对于其它五种极限过程可以类似地定义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无穷大是</a:t>
                </a:r>
                <a:r>
                  <a:rPr lang="zh-CN" altLang="en-US" sz="2200" dirty="0">
                    <a:latin typeface="+mn-ea"/>
                  </a:rPr>
                  <a:t>一个函数或者数列</a:t>
                </a:r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它不是一个具体的数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注意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时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极限实际上是不存在的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我们只是为了记号方便这么写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函数无穷大意味着函数无界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但反之未必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时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sz="2200" dirty="0" smtClean="0">
                    <a:latin typeface="+mn-ea"/>
                  </a:rPr>
                  <a:t> 无界但并不是无穷大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  <a:endParaRPr lang="en-US" altLang="zh-CN" sz="2200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347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</a:rPr>
                  <a:t>极限的非严格定义</a:t>
                </a:r>
                <a:r>
                  <a:rPr lang="en-US" altLang="zh-CN" sz="2400" dirty="0" smtClean="0">
                    <a:latin typeface="+mn-ea"/>
                  </a:rPr>
                  <a:t>: </a:t>
                </a:r>
                <a:r>
                  <a:rPr lang="zh-CN" altLang="en-US" sz="2400" dirty="0" smtClean="0">
                    <a:latin typeface="+mn-ea"/>
                  </a:rPr>
                  <a:t>对于一个数的过程和实数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如果对于任意的正数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均存在某个过程的截断</a:t>
                </a:r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在这个截断之后</a:t>
                </a:r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这个过程和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 相差不超过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+mn-ea"/>
                  </a:rPr>
                  <a:t>我们先来看数列的极限</a:t>
                </a:r>
                <a:r>
                  <a:rPr lang="en-US" altLang="zh-CN" sz="2400" dirty="0" smtClean="0">
                    <a:latin typeface="+mn-ea"/>
                  </a:rPr>
                  <a:t>. </a:t>
                </a:r>
                <a:r>
                  <a:rPr lang="zh-CN" altLang="en-US" sz="2400" dirty="0" smtClean="0">
                    <a:latin typeface="+mn-ea"/>
                  </a:rPr>
                  <a:t>所谓</a:t>
                </a:r>
                <a:r>
                  <a:rPr lang="en-US" altLang="zh-CN" sz="2400" dirty="0" smtClean="0">
                    <a:solidFill>
                      <a:srgbClr val="00B050"/>
                    </a:solidFill>
                    <a:latin typeface="+mn-ea"/>
                  </a:rPr>
                  <a:t>(</a:t>
                </a:r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</a:rPr>
                  <a:t>无穷</a:t>
                </a:r>
                <a:r>
                  <a:rPr lang="en-US" altLang="zh-CN" sz="2400" dirty="0" smtClean="0">
                    <a:solidFill>
                      <a:srgbClr val="00B050"/>
                    </a:solidFill>
                    <a:latin typeface="+mn-ea"/>
                  </a:rPr>
                  <a:t>)</a:t>
                </a:r>
                <a:r>
                  <a:rPr lang="zh-CN" altLang="en-US" sz="2400" dirty="0" smtClean="0">
                    <a:solidFill>
                      <a:srgbClr val="00B050"/>
                    </a:solidFill>
                    <a:latin typeface="+mn-ea"/>
                  </a:rPr>
                  <a:t>数列</a:t>
                </a:r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就是指按一定规则排列的无穷多个实数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400" dirty="0" smtClean="0">
                    <a:latin typeface="+mn-ea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n-ea"/>
                  </a:rPr>
                  <a:t> 被称为第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 项</a:t>
                </a:r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>
                    <a:latin typeface="+mn-ea"/>
                  </a:rPr>
                  <a:t>用于</a:t>
                </a:r>
                <a:r>
                  <a:rPr lang="zh-CN" altLang="en-US" sz="2400" dirty="0" smtClean="0">
                    <a:latin typeface="+mn-ea"/>
                  </a:rPr>
                  <a:t>描述所有项的式子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+mn-ea"/>
                  </a:rPr>
                  <a:t> 被称为它的通项</a:t>
                </a:r>
                <a:r>
                  <a:rPr lang="en-US" altLang="zh-CN" sz="2400" dirty="0" smtClean="0">
                    <a:latin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+mn-ea"/>
                  </a:rPr>
                  <a:t>注意和集合不同</a:t>
                </a:r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这里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n-ea"/>
                  </a:rPr>
                  <a:t> 有顺序</a:t>
                </a:r>
                <a:r>
                  <a:rPr lang="en-US" altLang="zh-CN" sz="2400" dirty="0" smtClean="0">
                    <a:latin typeface="+mn-ea"/>
                  </a:rPr>
                  <a:t>, </a:t>
                </a:r>
                <a:r>
                  <a:rPr lang="zh-CN" altLang="en-US" sz="2400" dirty="0" smtClean="0">
                    <a:latin typeface="+mn-ea"/>
                  </a:rPr>
                  <a:t>而且可以有相同的</a:t>
                </a:r>
                <a:r>
                  <a:rPr lang="en-US" altLang="zh-CN" sz="2400" dirty="0" smtClean="0">
                    <a:latin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数列等价于一个函数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287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求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解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原式</a:t>
                </a:r>
                <a14:m>
                  <m:oMath xmlns:m="http://schemas.openxmlformats.org/officeDocument/2006/math"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+1−(</m:t>
                            </m:r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3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  <a:endParaRPr lang="en-US" altLang="zh-CN" dirty="0" smtClean="0">
                  <a:latin typeface="+mn-ea"/>
                </a:endParaRPr>
              </a:p>
              <a:p>
                <a:pPr marL="3429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dirty="0">
                    <a:latin typeface="+mn-ea"/>
                    <a:ea typeface="+mn-ea"/>
                  </a:rPr>
                  <a:t>这种极限被称为</a:t>
                </a:r>
                <a:r>
                  <a:rPr lang="zh-CN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∞±∞</m:t>
                    </m:r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型</a:t>
                </a:r>
                <a:r>
                  <a:rPr lang="zh-CN" altLang="en-US" dirty="0" smtClean="0">
                    <a:latin typeface="+mn-ea"/>
                    <a:ea typeface="+mn-ea"/>
                  </a:rPr>
                  <a:t>不定式</a:t>
                </a:r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通常我们需要将其化成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型来处理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den>
                        </m:f>
                      </m:e>
                    </m:func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或者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 marL="3429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dirty="0">
                    <a:latin typeface="+mn-ea"/>
                    <a:ea typeface="+mn-ea"/>
                  </a:rPr>
                  <a:t>这种极限被</a:t>
                </a:r>
                <a:r>
                  <a:rPr lang="zh-CN" altLang="en-US" dirty="0" smtClean="0">
                    <a:latin typeface="+mn-ea"/>
                    <a:ea typeface="+mn-ea"/>
                  </a:rPr>
                  <a:t>称为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∞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∞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型</a:t>
                </a:r>
                <a:r>
                  <a:rPr lang="zh-CN" altLang="en-US" dirty="0">
                    <a:latin typeface="+mn-ea"/>
                    <a:ea typeface="+mn-ea"/>
                  </a:rPr>
                  <a:t>不定式</a:t>
                </a:r>
                <a:r>
                  <a:rPr lang="en-US" altLang="zh-CN" dirty="0" smtClean="0">
                    <a:latin typeface="+mn-ea"/>
                    <a:ea typeface="+mn-ea"/>
                  </a:rPr>
                  <a:t>. </a:t>
                </a:r>
                <a:r>
                  <a:rPr lang="zh-CN" altLang="en-US" dirty="0" smtClean="0">
                    <a:latin typeface="+mn-ea"/>
                    <a:ea typeface="+mn-ea"/>
                  </a:rPr>
                  <a:t>为了简便</a:t>
                </a:r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我们往往将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→∞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化为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den>
                        </m:f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1−0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971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一般地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=∞,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:r>
                  <a:rPr lang="en-US" altLang="zh-CN" dirty="0" smtClean="0">
                    <a:latin typeface="+mn-ea"/>
                  </a:rPr>
                  <a:t>(     ).</a:t>
                </a:r>
                <a:endParaRPr lang="en-US" altLang="zh-CN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latin typeface="+mn-ea"/>
                    <a:ea typeface="+mn-ea"/>
                  </a:rPr>
                  <a:t>(A)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     (B)</a:t>
                </a: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=∞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dirty="0" smtClean="0">
                    <a:latin typeface="+mn-ea"/>
                    <a:ea typeface="+mn-ea"/>
                  </a:rPr>
                  <a:t>(C)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            (D)</a:t>
                </a: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1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可知 </a:t>
                </a:r>
                <a:r>
                  <a:rPr lang="en-US" altLang="zh-CN" dirty="0" smtClean="0">
                    <a:latin typeface="+mn-ea"/>
                  </a:rPr>
                  <a:t>(A)(B)</a:t>
                </a:r>
                <a:r>
                  <a:rPr lang="zh-CN" altLang="en-US" dirty="0" smtClean="0">
                    <a:latin typeface="+mn-ea"/>
                  </a:rPr>
                  <a:t>错误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因此选 </a:t>
                </a:r>
                <a:r>
                  <a:rPr lang="en-US" altLang="zh-CN" dirty="0" smtClean="0">
                    <a:latin typeface="+mn-ea"/>
                  </a:rPr>
                  <a:t>(C).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484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无穷小的比较</a:t>
                </a:r>
                <a:endParaRPr lang="en-US" altLang="zh-CN" sz="2000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我们知道两个无穷小的加减乘均是无穷小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但两个无穷小的商却未必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=∞,  </m:t>
                    </m:r>
                    <m:limLow>
                      <m:limLow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 smtClean="0">
                    <a:latin typeface="+mn-ea"/>
                  </a:rPr>
                  <a:t>这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种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 型不定式</a:t>
                </a:r>
                <a:r>
                  <a:rPr lang="zh-CN" altLang="en-US" sz="2000" dirty="0" smtClean="0">
                    <a:latin typeface="+mn-ea"/>
                  </a:rPr>
                  <a:t>之所以这些情形结果不同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是因为分子分母趋于零的速度不同</a:t>
                </a:r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比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趋于零的速度要快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因此二者相除仍然是无穷小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zh-CN" altLang="en-US" sz="2000" dirty="0" smtClean="0">
                    <a:latin typeface="+mn-ea"/>
                  </a:rPr>
                  <a:t> 设在自变量的同一变化过程中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 是两个无穷小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</a:rPr>
                  <a:t>(1) </a:t>
                </a:r>
                <a:r>
                  <a:rPr lang="zh-CN" altLang="en-US" sz="2000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的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高阶无穷小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记作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也称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的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低阶无穷小</a:t>
                </a:r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</a:rPr>
                  <a:t>(2) </a:t>
                </a:r>
                <a:r>
                  <a:rPr lang="zh-CN" altLang="en-US" sz="2000" dirty="0">
                    <a:latin typeface="+mn-ea"/>
                  </a:rPr>
                  <a:t>若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 </a:t>
                </a:r>
                <a:r>
                  <a:rPr lang="zh-CN" altLang="en-US" sz="2000" dirty="0">
                    <a:latin typeface="+mn-ea"/>
                  </a:rPr>
                  <a:t>则称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是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同阶无穷小</a:t>
                </a:r>
                <a:r>
                  <a:rPr lang="en-US" altLang="zh-CN" sz="2000" dirty="0" smtClean="0">
                    <a:latin typeface="+mn-ea"/>
                  </a:rPr>
                  <a:t>. </a:t>
                </a:r>
                <a:r>
                  <a:rPr lang="zh-CN" altLang="en-US" sz="2000" dirty="0" smtClean="0">
                    <a:latin typeface="+mn-ea"/>
                  </a:rPr>
                  <a:t>特别地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则</a:t>
                </a:r>
                <a:r>
                  <a:rPr lang="zh-CN" altLang="en-US" sz="2000" dirty="0">
                    <a:latin typeface="+mn-ea"/>
                  </a:rPr>
                  <a:t>称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</a:t>
                </a:r>
                <a:r>
                  <a:rPr lang="zh-CN" altLang="en-US" sz="2000" dirty="0">
                    <a:latin typeface="+mn-ea"/>
                  </a:rPr>
                  <a:t>与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是</a:t>
                </a:r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等价无穷小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记作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2592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时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的高阶无穷小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时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的同阶无穷小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−1∼3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sz="2000" dirty="0" smtClean="0">
                    <a:latin typeface="+mn-ea"/>
                  </a:rPr>
                  <a:t>设</a:t>
                </a:r>
                <a:r>
                  <a:rPr lang="zh-CN" altLang="en-US" sz="2000" dirty="0">
                    <a:latin typeface="+mn-ea"/>
                  </a:rPr>
                  <a:t>在自变量的同一变化</a:t>
                </a:r>
                <a:r>
                  <a:rPr lang="zh-CN" altLang="en-US" sz="2000" dirty="0" smtClean="0">
                    <a:latin typeface="+mn-ea"/>
                  </a:rPr>
                  <a:t>过程</a:t>
                </a:r>
                <a:r>
                  <a:rPr lang="en-US" altLang="zh-CN" sz="20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</a:rPr>
                  <a:t> 的高阶无穷小</a:t>
                </a:r>
                <a:r>
                  <a:rPr lang="en-US" altLang="zh-CN" sz="2000" dirty="0">
                    <a:latin typeface="+mn-ea"/>
                  </a:rPr>
                  <a:t> </a:t>
                </a:r>
                <a:r>
                  <a:rPr lang="en-US" altLang="zh-CN" sz="20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), </a:t>
                </a:r>
                <a:r>
                  <a:rPr lang="zh-CN" altLang="en-US" sz="2000" dirty="0" smtClean="0">
                    <a:latin typeface="+mn-ea"/>
                  </a:rPr>
                  <a:t>则下列结论不正确的是</a:t>
                </a:r>
                <a:r>
                  <a:rPr lang="en-US" altLang="zh-CN" sz="2000" dirty="0" smtClean="0">
                    <a:latin typeface="+mn-ea"/>
                  </a:rPr>
                  <a:t>(    ).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𝛼𝛽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的高阶无穷小     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的低阶无穷小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 的同阶无穷小  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2000" dirty="0">
                    <a:latin typeface="+mn-ea"/>
                    <a:ea typeface="+mn-ea"/>
                  </a:rPr>
                  <a:t>D)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:r>
                  <a:rPr lang="zh-CN" altLang="en-US" sz="2000" dirty="0">
                    <a:latin typeface="+mn-ea"/>
                    <a:ea typeface="+mn-ea"/>
                  </a:rPr>
                  <a:t>是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 的</a:t>
                </a:r>
                <a:r>
                  <a:rPr lang="zh-CN" altLang="en-US" sz="2000" dirty="0">
                    <a:latin typeface="+mn-ea"/>
                    <a:ea typeface="+mn-ea"/>
                  </a:rPr>
                  <a:t>等价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无穷小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解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𝛼𝛽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→0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因此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(A)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正确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.</a:t>
                </a:r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1→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, </a:t>
                </a:r>
                <a:r>
                  <a:rPr lang="zh-CN" altLang="en-US" sz="2000" dirty="0">
                    <a:latin typeface="+mn-ea"/>
                    <a:ea typeface="+mn-ea"/>
                  </a:rPr>
                  <a:t>因此</a:t>
                </a:r>
                <a:r>
                  <a:rPr lang="en-US" altLang="zh-CN" sz="2000" dirty="0">
                    <a:latin typeface="+mn-ea"/>
                    <a:ea typeface="+mn-ea"/>
                  </a:rPr>
                  <a:t>(C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)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正确</a:t>
                </a:r>
                <a:r>
                  <a:rPr lang="en-US" altLang="zh-CN" sz="2000" dirty="0">
                    <a:latin typeface="+mn-ea"/>
                    <a:ea typeface="+mn-ea"/>
                  </a:rPr>
                  <a:t>.</a:t>
                </a:r>
              </a:p>
              <a:p>
                <a:pPr marL="3429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1→1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因此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(D</a:t>
                </a:r>
                <a:r>
                  <a:rPr lang="en-US" altLang="zh-CN" sz="2000" dirty="0">
                    <a:latin typeface="+mn-ea"/>
                    <a:ea typeface="+mn-ea"/>
                  </a:rPr>
                  <a:t>)</a:t>
                </a:r>
                <a:r>
                  <a:rPr lang="zh-CN" altLang="en-US" sz="2000" dirty="0">
                    <a:latin typeface="+mn-ea"/>
                    <a:ea typeface="+mn-ea"/>
                  </a:rPr>
                  <a:t>正确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.</a:t>
                </a:r>
                <a:endParaRPr lang="en-US" altLang="zh-CN" sz="2000" b="0" i="1" dirty="0" smtClean="0">
                  <a:latin typeface="+mn-ea"/>
                  <a:ea typeface="+mn-ea"/>
                </a:endParaRPr>
              </a:p>
              <a:p>
                <a:pPr marL="3429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未必趋于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因此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(B)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错误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,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→0</m:t>
                    </m:r>
                  </m:oMath>
                </a14:m>
                <a:r>
                  <a:rPr lang="en-US" altLang="zh-CN" sz="2000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 t="-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538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>
                    <a:latin typeface="+mn-ea"/>
                  </a:rPr>
                  <a:t> 设在自变量的同一变化过程中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且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存在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存在</a:t>
                </a:r>
                <a:r>
                  <a:rPr lang="zh-CN" altLang="en-US" dirty="0">
                    <a:latin typeface="+mn-ea"/>
                  </a:rPr>
                  <a:t>且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该定理被称为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等价无穷小代换定理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注意该定理只能对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dirty="0" smtClean="0">
                    <a:latin typeface="+mn-ea"/>
                  </a:rPr>
                  <a:t> 型</a:t>
                </a:r>
                <a:r>
                  <a:rPr lang="zh-CN" altLang="en-US" dirty="0">
                    <a:latin typeface="+mn-ea"/>
                  </a:rPr>
                  <a:t>使用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不能随意代换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实际上我们可以对分子分母中的因式做等价代换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zh-CN" altLang="en-US" dirty="0" smtClean="0">
                    <a:latin typeface="+mn-ea"/>
                  </a:rPr>
                  <a:t> 我们称与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+mn-ea"/>
                  </a:rPr>
                  <a:t> 同阶的无穷小为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 阶无穷小</a:t>
                </a:r>
                <a:r>
                  <a:rPr lang="en-US" altLang="zh-CN" dirty="0" smtClean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如果两个无穷小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均有阶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的高阶</a:t>
                </a:r>
                <a:r>
                  <a:rPr lang="en-US" altLang="zh-CN" dirty="0" smtClean="0">
                    <a:latin typeface="+mn-ea"/>
                  </a:rPr>
                  <a:t>/</a:t>
                </a:r>
                <a:r>
                  <a:rPr lang="zh-CN" altLang="en-US" dirty="0" smtClean="0">
                    <a:latin typeface="+mn-ea"/>
                  </a:rPr>
                  <a:t>低阶</a:t>
                </a:r>
                <a:r>
                  <a:rPr lang="en-US" altLang="zh-CN" dirty="0" smtClean="0">
                    <a:latin typeface="+mn-ea"/>
                  </a:rPr>
                  <a:t>/</a:t>
                </a:r>
                <a:r>
                  <a:rPr lang="zh-CN" altLang="en-US" dirty="0" smtClean="0">
                    <a:latin typeface="+mn-ea"/>
                  </a:rPr>
                  <a:t>同阶指的就是相应的阶的比较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并不是所有的无穷小都有阶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时的无穷小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但它不与任意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同阶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两个阶不同的无穷小等价于其中阶较小的那个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 r="-1298" b="-1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418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为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的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阶无穷小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e>
                        </m:rad>
                      </m:e>
                    </m:ra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e>
                    </m:ra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为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的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sz="2800" dirty="0" smtClean="0">
                    <a:latin typeface="+mn-ea"/>
                  </a:rPr>
                  <a:t> 阶</a:t>
                </a:r>
                <a:r>
                  <a:rPr lang="zh-CN" altLang="en-US" sz="2800" dirty="0">
                    <a:latin typeface="+mn-ea"/>
                  </a:rPr>
                  <a:t>无穷小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chemeClr val="tx1"/>
                    </a:solidFill>
                    <a:latin typeface="+mn-ea"/>
                  </a:rPr>
                  <a:t>也可以 这么看</a:t>
                </a:r>
                <a:r>
                  <a:rPr lang="en-US" altLang="zh-CN" sz="28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ra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800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为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的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 smtClean="0">
                    <a:latin typeface="+mn-ea"/>
                  </a:rPr>
                  <a:t> </a:t>
                </a:r>
                <a:r>
                  <a:rPr lang="zh-CN" altLang="en-US" sz="2800" dirty="0">
                    <a:latin typeface="+mn-ea"/>
                  </a:rPr>
                  <a:t>阶无穷小</a:t>
                </a:r>
                <a:r>
                  <a:rPr lang="en-US" altLang="zh-CN" sz="2800" dirty="0" smtClean="0">
                    <a:latin typeface="+mn-ea"/>
                  </a:rPr>
                  <a:t>.</a:t>
                </a:r>
                <a:endParaRPr lang="en-US" altLang="zh-CN" sz="2800" dirty="0" smtClean="0">
                  <a:solidFill>
                    <a:srgbClr val="0000FF"/>
                  </a:solidFill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sz="2800" dirty="0" smtClean="0">
                    <a:latin typeface="+mn-ea"/>
                  </a:rPr>
                  <a:t> </a:t>
                </a:r>
                <a:r>
                  <a:rPr lang="zh-CN" altLang="en-US" sz="2800" dirty="0" smtClean="0">
                    <a:latin typeface="+mn-ea"/>
                  </a:rPr>
                  <a:t>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解 </a:t>
                </a:r>
                <a:r>
                  <a:rPr lang="zh-CN" altLang="en-US" sz="2800" dirty="0" smtClean="0">
                    <a:latin typeface="+mn-ea"/>
                  </a:rPr>
                  <a:t>该</a:t>
                </a:r>
                <a:r>
                  <a:rPr lang="zh-CN" altLang="en-US" sz="2800" dirty="0">
                    <a:latin typeface="+mn-ea"/>
                  </a:rPr>
                  <a:t>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zh-CN" altLang="en-US" sz="2800" dirty="0">
                    <a:latin typeface="+mn-ea"/>
                  </a:rPr>
                  <a:t> 型不定式</a:t>
                </a:r>
                <a:r>
                  <a:rPr lang="en-US" altLang="zh-CN" sz="2800" dirty="0" smtClean="0">
                    <a:latin typeface="+mn-ea"/>
                  </a:rPr>
                  <a:t>. </a:t>
                </a:r>
                <a:r>
                  <a:rPr lang="zh-CN" altLang="en-US" sz="2800" dirty="0" smtClean="0">
                    <a:latin typeface="+mn-ea"/>
                  </a:rPr>
                  <a:t>原式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800" dirty="0" smtClean="0">
                    <a:latin typeface="+mn-ea"/>
                  </a:rPr>
                  <a:t>. </a:t>
                </a:r>
                <a:r>
                  <a:rPr lang="zh-CN" altLang="en-US" sz="2800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 smtClean="0">
                    <a:latin typeface="+mn-ea"/>
                  </a:rPr>
                  <a:t> </a:t>
                </a:r>
                <a:r>
                  <a:rPr lang="zh-CN" altLang="en-US" sz="2800" dirty="0" smtClean="0">
                    <a:latin typeface="+mn-ea"/>
                  </a:rPr>
                  <a:t>是无穷小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800" dirty="0" smtClean="0">
                    <a:latin typeface="+mn-ea"/>
                  </a:rPr>
                  <a:t> </a:t>
                </a:r>
                <a:r>
                  <a:rPr lang="zh-CN" altLang="en-US" sz="2800" dirty="0" smtClean="0">
                    <a:latin typeface="+mn-ea"/>
                  </a:rPr>
                  <a:t>有界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 smtClean="0">
                    <a:latin typeface="+mn-ea"/>
                  </a:rPr>
                  <a:t> </a:t>
                </a:r>
                <a:r>
                  <a:rPr lang="zh-CN" altLang="en-US" sz="2800" dirty="0" smtClean="0">
                    <a:latin typeface="+mn-ea"/>
                  </a:rPr>
                  <a:t>是无穷小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从而</a:t>
                </a:r>
                <a:r>
                  <a:rPr lang="zh-CN" altLang="en-US" sz="2800" dirty="0">
                    <a:latin typeface="+mn-ea"/>
                  </a:rPr>
                  <a:t>原式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.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386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2.5 </a:t>
            </a:r>
            <a:r>
              <a:rPr lang="zh-CN" altLang="en-US" dirty="0">
                <a:solidFill>
                  <a:srgbClr val="00B050"/>
                </a:solidFill>
              </a:rPr>
              <a:t>极限的存在准则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本节中我们将要介绍极限存在的两个准则</a:t>
                </a:r>
                <a:r>
                  <a:rPr lang="en-US" altLang="zh-CN" dirty="0" smtClean="0"/>
                  <a:t>——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夹逼准则</a:t>
                </a:r>
                <a:r>
                  <a:rPr lang="zh-CN" altLang="en-US" dirty="0" smtClean="0"/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单调有界收敛准则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由此我们可以得到两个重要极限</a:t>
                </a:r>
                <a:r>
                  <a:rPr lang="en-US" altLang="zh-CN" dirty="0" smtClean="0"/>
                  <a:t>:</a:t>
                </a: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并由此得到一些计算极限的方法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B050"/>
                    </a:solidFill>
                  </a:rPr>
                  <a:t>夹逼准则</a:t>
                </a:r>
                <a:r>
                  <a:rPr lang="zh-CN" altLang="en-US" dirty="0"/>
                  <a:t> 假设三个数列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满足下列条件</a:t>
                </a:r>
                <a:r>
                  <a:rPr lang="en-US" altLang="zh-CN" dirty="0"/>
                  <a:t>: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/>
                  <a:t>从某一项起有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/>
                  <a:t>则数列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收敛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且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499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设从第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项起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由极限定义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&gt;0,∃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从而数列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收敛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夹逼准则对函数极限也成立</a:t>
                </a:r>
                <a:r>
                  <a:rPr lang="en-US" altLang="zh-CN" dirty="0">
                    <a:latin typeface="+mn-ea"/>
                  </a:rPr>
                  <a:t>: </a:t>
                </a:r>
                <a:r>
                  <a:rPr lang="zh-CN" altLang="en-US" dirty="0">
                    <a:latin typeface="+mn-ea"/>
                  </a:rPr>
                  <a:t>设在自变量的同一变化过程中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都有定义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且满足</a:t>
                </a:r>
                <a:r>
                  <a:rPr lang="en-US" altLang="zh-CN" dirty="0">
                    <a:latin typeface="+mn-ea"/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;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lim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621" b="-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35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由于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所以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latin typeface="+mn-ea"/>
                  </a:rPr>
                  <a:t>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因此由夹逼准则可知原极限为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655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满足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>
                    <a:latin typeface="+mn-ea"/>
                  </a:rPr>
                  <a:t>我们有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由夹逼准则可知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作为夹逼准则的一个应用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我们来证明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对一切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有定义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且它是偶函数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因此我们可以将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等价地转化为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并将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限制在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范围内讨论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由三角函数基本不等式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可知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 marL="342900" lvl="1" indent="-342900">
                  <a:lnSpc>
                    <a:spcPct val="14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dirty="0" smtClean="0">
                    <a:latin typeface="+mn-ea"/>
                    <a:ea typeface="+mn-ea"/>
                  </a:rPr>
                  <a:t>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 1=1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因此由夹逼准则可知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577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⋯,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递减地越来越接近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200" dirty="0" smtClean="0">
                  <a:latin typeface="+mn-ea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:1,2,3,…,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无限增大</a:t>
                </a:r>
                <a:endParaRPr lang="en-US" altLang="zh-CN" sz="2200" dirty="0" smtClean="0">
                  <a:latin typeface="+mn-ea"/>
                </a:endParaRPr>
              </a:p>
              <a:p>
                <a:pPr marL="342900" indent="-342900">
                  <a:lnSpc>
                    <a:spcPct val="1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3⋅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3⋅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3,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3⋅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3⋅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递增地越来越</a:t>
                </a:r>
                <a:r>
                  <a:rPr lang="zh-CN" altLang="en-US" sz="2200" dirty="0">
                    <a:latin typeface="+mn-ea"/>
                  </a:rPr>
                  <a:t>接近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200" dirty="0" smtClean="0">
                  <a:latin typeface="+mn-ea"/>
                </a:endParaRP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:0,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…,1+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交错地越来越接近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定义</a:t>
                </a:r>
                <a:r>
                  <a:rPr lang="zh-CN" altLang="en-US" sz="2200" dirty="0" smtClean="0">
                    <a:latin typeface="+mn-ea"/>
                  </a:rPr>
                  <a:t> 设有数列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和常数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>
                    <a:latin typeface="+mn-ea"/>
                  </a:rPr>
                  <a:t>如果</a:t>
                </a:r>
                <a:r>
                  <a:rPr lang="zh-CN" altLang="en-US" sz="2200" dirty="0" smtClean="0">
                    <a:latin typeface="+mn-ea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&gt;0, ∃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当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时的</a:t>
                </a: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极限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记为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如果不存在这样的常数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则称该数列</a:t>
                </a: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发散</a:t>
                </a:r>
                <a:r>
                  <a:rPr lang="en-US" altLang="zh-CN" sz="2200" dirty="0" smtClean="0">
                    <a:latin typeface="+mn-ea"/>
                  </a:rPr>
                  <a:t>(</a:t>
                </a:r>
                <a:r>
                  <a:rPr lang="zh-CN" altLang="en-US" sz="2200" dirty="0" smtClean="0">
                    <a:latin typeface="+mn-ea"/>
                  </a:rPr>
                  <a:t>没有极限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不收敛</a:t>
                </a:r>
                <a:r>
                  <a:rPr lang="en-US" altLang="zh-CN" sz="2200" dirty="0" smtClean="0">
                    <a:latin typeface="+mn-ea"/>
                  </a:rPr>
                  <a:t>).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我们将红字部分称为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200" dirty="0" smtClean="0">
                    <a:solidFill>
                      <a:srgbClr val="FF0000"/>
                    </a:solidFill>
                    <a:latin typeface="+mn-ea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200" dirty="0" smtClean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语言</a:t>
                </a:r>
                <a:r>
                  <a:rPr lang="en-US" altLang="zh-CN" sz="2200" dirty="0">
                    <a:latin typeface="+mn-ea"/>
                  </a:rPr>
                  <a:t>.</a:t>
                </a:r>
                <a:endParaRPr lang="en-US" altLang="zh-CN" sz="22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0215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300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=1⋅1=1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 smtClean="0">
                  <a:solidFill>
                    <a:srgbClr val="0000FF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推广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arcsin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同理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=1,   </m:t>
                    </m:r>
                    <m:limLow>
                      <m:limLow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dirty="0">
                    <a:latin typeface="+mn-ea"/>
                  </a:rPr>
                  <a:t>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3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3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这里我们利用了极限的复合运算性质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185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func>
                          <m:func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i="1" dirty="0" smtClean="0">
                  <a:latin typeface="+mn-ea"/>
                </a:endParaRPr>
              </a:p>
              <a:p>
                <a:pPr marL="571500" lvl="2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+mn-ea"/>
                      </a:rPr>
                      <m:t>⋅</m:t>
                    </m:r>
                    <m:limLow>
                      <m:limLow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由上述讨论我们得到了一些等价无穷小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00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000">
                                        <a:latin typeface="Cambria Math" panose="02040503050406030204" pitchFamily="18" charset="0"/>
                                      </a:rPr>
                                      <m:t>arcsin</m:t>
                                    </m:r>
                                  </m:fName>
                                  <m:e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zh-CN" sz="3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250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048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单调有界收敛准则</a:t>
                </a:r>
                <a:r>
                  <a:rPr lang="zh-CN" altLang="en-US" dirty="0" smtClean="0">
                    <a:latin typeface="+mn-ea"/>
                  </a:rPr>
                  <a:t> 单调有界数列一定收敛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单增</a:t>
                </a:r>
                <a:r>
                  <a:rPr lang="zh-CN" altLang="en-US" dirty="0">
                    <a:latin typeface="+mn-ea"/>
                  </a:rPr>
                  <a:t>是指</a:t>
                </a:r>
                <a:r>
                  <a:rPr lang="en-US" altLang="zh-CN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≤⋯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单减是</a:t>
                </a:r>
                <a:r>
                  <a:rPr lang="zh-CN" altLang="en-US" dirty="0">
                    <a:latin typeface="+mn-ea"/>
                  </a:rPr>
                  <a:t>指</a:t>
                </a:r>
                <a:r>
                  <a:rPr lang="en-US" altLang="zh-CN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>
                    <a:latin typeface="+mn-ea"/>
                  </a:rPr>
                  <a:t> 如果单增数列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有上界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存在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>
                    <a:latin typeface="+mn-ea"/>
                  </a:rPr>
                  <a:t> 如果单减数列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有下界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>
                    <a:latin typeface="+mn-ea"/>
                  </a:rPr>
                  <a:t> 存在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设数列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满足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证明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存在并求该极限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单减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又</a:t>
                </a:r>
                <a:r>
                  <a:rPr lang="zh-CN" altLang="en-US" dirty="0" smtClean="0">
                    <a:latin typeface="+mn-ea"/>
                  </a:rPr>
                  <a:t>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有下界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因此极限存在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设极限为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则在递推公式两边同时取极限可得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b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157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证明该数列极限存在并求其值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我们归纳地证明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可知成立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假设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2&gt;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2+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2+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2+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2+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2+2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由数学归纳法</a:t>
                </a:r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2&gt;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单增有界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从而极限存在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设极限为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:r>
                  <a:rPr lang="zh-CN" altLang="en-US" dirty="0">
                    <a:latin typeface="+mn-ea"/>
                  </a:rPr>
                  <a:t>在递推公式两边同时取极限可得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−2=0,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 从而极限是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969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第二个重要极限</a:t>
                </a:r>
                <a:endParaRPr lang="en-US" altLang="zh-CN" dirty="0" smtClean="0">
                  <a:solidFill>
                    <a:srgbClr val="0000FF"/>
                  </a:solidFill>
                  <a:latin typeface="+mn-ea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我们先讨论数列情形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则由几何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-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算术平均不等式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⋅1&lt;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limUpp>
                                    <m:limUpp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groupChr>
                                        <m:groupChrPr>
                                          <m:chr m:val="⏞"/>
                                          <m:pos m:val="top"/>
                                          <m:vertJc m:val="bot"/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groupChr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⋯+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groupCh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项</m:t>
                                      </m:r>
                                    </m:lim>
                                  </m:limUp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知该数列单增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 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741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由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limUpp>
                                    <m:limUp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groupChr>
                                        <m:groupChrPr>
                                          <m:chr m:val="⏞"/>
                                          <m:pos m:val="top"/>
                                          <m:vertJc m:val="bot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groupChr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⋯+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groupCh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项</m:t>
                                      </m:r>
                                    </m:lim>
                                  </m:limUpp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从而该数列有界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因此该数列极限存在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我们用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来表示该数列的极限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为底的对数称为自然对数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记为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被称为自然对数的底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=2.718281828459045⋯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是无理数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后续我们会看到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47" t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653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对于函数形式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.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由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以及夹逼准则可知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→−∞</m:t>
                        </m:r>
                      </m:lim>
                    </m:limLow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自然地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以及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434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−1)/2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−1)/2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另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−1)/2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−1)/2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另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结论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func>
                              <m:func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这种极限被称为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 型</a:t>
                </a:r>
                <a:r>
                  <a:rPr lang="zh-CN" altLang="en-US" dirty="0">
                    <a:latin typeface="+mn-ea"/>
                  </a:rPr>
                  <a:t>未定式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这种极限一般要用到第二重要极限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517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题外话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自然对数的底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之所以</a:t>
                </a:r>
                <a:r>
                  <a:rPr lang="en-US" altLang="zh-CN" dirty="0" smtClean="0">
                    <a:latin typeface="+mn-ea"/>
                  </a:rPr>
                  <a:t>"</a:t>
                </a:r>
                <a:r>
                  <a:rPr lang="zh-CN" altLang="en-US" dirty="0" smtClean="0">
                    <a:latin typeface="+mn-ea"/>
                  </a:rPr>
                  <a:t>自然</a:t>
                </a:r>
                <a:r>
                  <a:rPr lang="en-US" altLang="zh-CN" dirty="0" smtClean="0">
                    <a:latin typeface="+mn-ea"/>
                  </a:rPr>
                  <a:t>", </a:t>
                </a:r>
                <a:r>
                  <a:rPr lang="zh-CN" altLang="en-US" dirty="0" smtClean="0">
                    <a:latin typeface="+mn-ea"/>
                  </a:rPr>
                  <a:t>是由于在很多方面都有它的身影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粗略来说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是连续增长率的极限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金融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/>
                  <a:t>假设一位</a:t>
                </a:r>
                <a:r>
                  <a:rPr lang="zh-CN" altLang="en-US" dirty="0"/>
                  <a:t>名叫雅各布</a:t>
                </a:r>
                <a:r>
                  <a:rPr lang="en-US" altLang="zh-CN" dirty="0"/>
                  <a:t>·</a:t>
                </a:r>
                <a:r>
                  <a:rPr lang="zh-CN" altLang="en-US" dirty="0"/>
                  <a:t>伯努</a:t>
                </a:r>
                <a:r>
                  <a:rPr lang="zh-CN" altLang="en-US" dirty="0" smtClean="0"/>
                  <a:t>利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人在瑞士银行</a:t>
                </a:r>
                <a:r>
                  <a:rPr lang="zh-CN" altLang="en-US" dirty="0"/>
                  <a:t>存了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元钱本金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银行</a:t>
                </a:r>
                <a:r>
                  <a:rPr lang="zh-CN" altLang="en-US" dirty="0"/>
                  <a:t>提供的年利率是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这样的话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年后</a:t>
                </a:r>
                <a:r>
                  <a:rPr lang="zh-CN" altLang="en-US" dirty="0" smtClean="0"/>
                  <a:t>连本带息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将</a:t>
                </a:r>
                <a:r>
                  <a:rPr lang="zh-CN" altLang="en-US" dirty="0"/>
                  <a:t>会得到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元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但是聪明的</a:t>
                </a:r>
                <a:r>
                  <a:rPr lang="zh-CN" altLang="en-US" dirty="0" smtClean="0"/>
                  <a:t>雅各布发现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他可以半年的时候按照半年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的利率取出本息再存入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这样年底他可以得到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1+0.05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=1.1025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元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那么操作再频繁点呢</a:t>
                </a:r>
                <a:r>
                  <a:rPr lang="en-US" altLang="zh-CN" dirty="0" smtClean="0">
                    <a:latin typeface="+mn-ea"/>
                  </a:rPr>
                  <a:t>? </a:t>
                </a:r>
                <a:r>
                  <a:rPr lang="zh-CN" altLang="en-US" dirty="0" smtClean="0">
                    <a:latin typeface="+mn-ea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年分为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次存取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则年底得到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元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这样的离散复利就变成了连续复利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1.105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元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虽然在实际中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银行不会允许也做不到这样无限次存取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但在金融数学理论中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人们常常会用到这种模型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933" r="-1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907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生物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/>
                  <a:t>某种</a:t>
                </a:r>
                <a:r>
                  <a:rPr lang="zh-CN" altLang="en-US" dirty="0"/>
                  <a:t>类的一群单细胞生物</a:t>
                </a:r>
                <a:r>
                  <a:rPr lang="zh-CN" altLang="en-US" dirty="0" smtClean="0"/>
                  <a:t>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小时</a:t>
                </a:r>
                <a:r>
                  <a:rPr lang="zh-CN" altLang="en-US" dirty="0"/>
                  <a:t>全部分裂一</a:t>
                </a:r>
                <a:r>
                  <a:rPr lang="zh-CN" altLang="en-US" dirty="0" smtClean="0"/>
                  <a:t>次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在</a:t>
                </a:r>
                <a:r>
                  <a:rPr lang="zh-CN" altLang="en-US" dirty="0"/>
                  <a:t>不考虑死亡与变异等情况</a:t>
                </a:r>
                <a:r>
                  <a:rPr lang="zh-CN" altLang="en-US" dirty="0" smtClean="0"/>
                  <a:t>下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这</a:t>
                </a:r>
                <a:r>
                  <a:rPr lang="zh-CN" altLang="en-US" dirty="0"/>
                  <a:t>群单细胞生物的总数量每天都会增加</a:t>
                </a:r>
                <a:r>
                  <a:rPr lang="zh-CN" altLang="en-US" dirty="0" smtClean="0"/>
                  <a:t>一倍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/>
                  <a:t>根据</a:t>
                </a:r>
                <a:r>
                  <a:rPr lang="zh-CN" altLang="en-US" dirty="0" smtClean="0"/>
                  <a:t>细胞生物学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每过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个小时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也就是</a:t>
                </a:r>
                <a:r>
                  <a:rPr lang="zh-CN" altLang="en-US" dirty="0"/>
                  <a:t>分裂进行到一半的</a:t>
                </a:r>
                <a:r>
                  <a:rPr lang="zh-CN" altLang="en-US" dirty="0" smtClean="0"/>
                  <a:t>时候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平均</a:t>
                </a:r>
                <a:r>
                  <a:rPr lang="zh-CN" altLang="en-US" dirty="0"/>
                  <a:t>会新产生一半原数量的新</a:t>
                </a:r>
                <a:r>
                  <a:rPr lang="zh-CN" altLang="en-US" dirty="0" smtClean="0"/>
                  <a:t>细胞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这样最终得到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1+0.5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=2.25</m:t>
                    </m:r>
                  </m:oMath>
                </a14:m>
                <a:r>
                  <a:rPr lang="zh-CN" altLang="en-US" dirty="0" smtClean="0"/>
                  <a:t> 倍的数量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/>
                  <a:t>同样</a:t>
                </a:r>
                <a:r>
                  <a:rPr lang="zh-CN" altLang="en-US" dirty="0" smtClean="0"/>
                  <a:t>的道理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由于实际上这种</a:t>
                </a:r>
                <a:r>
                  <a:rPr lang="zh-CN" altLang="en-US" dirty="0"/>
                  <a:t>分裂现象</a:t>
                </a:r>
                <a:r>
                  <a:rPr lang="zh-CN" altLang="en-US" dirty="0" smtClean="0"/>
                  <a:t>是连续的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每</a:t>
                </a:r>
                <a:r>
                  <a:rPr lang="zh-CN" altLang="en-US" dirty="0"/>
                  <a:t>分</a:t>
                </a:r>
                <a:r>
                  <a:rPr lang="zh-CN" altLang="en-US" dirty="0" smtClean="0"/>
                  <a:t>每秒都会产生新细胞且会</a:t>
                </a:r>
                <a:r>
                  <a:rPr lang="zh-CN" altLang="en-US" dirty="0"/>
                  <a:t>立即和母体一样继续</a:t>
                </a:r>
                <a:r>
                  <a:rPr lang="zh-CN" altLang="en-US" dirty="0" smtClean="0"/>
                  <a:t>分裂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最终得到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倍的</a:t>
                </a:r>
                <a:r>
                  <a:rPr lang="zh-CN" altLang="en-US" dirty="0" smtClean="0"/>
                  <a:t>数量的细胞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科学计算</a:t>
                </a:r>
                <a:r>
                  <a:rPr lang="en-US" altLang="zh-CN" dirty="0">
                    <a:latin typeface="+mn-ea"/>
                  </a:rPr>
                  <a:t>: </a:t>
                </a:r>
                <a:r>
                  <a:rPr lang="zh-CN" altLang="en-US" dirty="0">
                    <a:latin typeface="+mn-ea"/>
                  </a:rPr>
                  <a:t>纳皮尔发明了对数之后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需要制作对数表来帮助计算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所谓的对数表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就是取一个固定的底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想要计算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先查对数表找到它们的对数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然后相加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最后反查对数表找到真数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/>
                  <a:t>不过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我们可以先将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处理成一个落在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1,10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范围内的数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这种形式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科学计数法</a:t>
                </a:r>
                <a:r>
                  <a:rPr lang="en-US" altLang="zh-CN" dirty="0"/>
                  <a:t>). </a:t>
                </a:r>
                <a:r>
                  <a:rPr lang="zh-CN" altLang="en-US" dirty="0"/>
                  <a:t>这样我们只需要对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1,10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范围内的数做对数表</a:t>
                </a:r>
                <a:r>
                  <a:rPr lang="en-US" altLang="zh-CN" dirty="0" smtClean="0"/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/>
                  <a:t>我们可以选一个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1,10</m:t>
                        </m:r>
                      </m:e>
                    </m:d>
                  </m:oMath>
                </a14:m>
                <a:r>
                  <a:rPr lang="zh-CN" altLang="en-US" dirty="0"/>
                  <a:t> 之间的数作底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但是它不能太大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例如以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为底的话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两个数相差一倍对数才相差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这会导致制作对数表时要计算小数点后更多的位数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所以我们选一个非常接近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1284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79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的任意性保证了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可以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任意接近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小的情形可以推出更大的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成立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因此我们实际只需要考虑很接近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则与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相对应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不同的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可能对应不同的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该数值可以换成任何一个比它大的数值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所以我们只关心它的存在性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而不关心它具体的数值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证明当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时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这种问题的证明通常分为两部分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先估计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得到它和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或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的不等式关系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然后将其代入极限的定义中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 smtClean="0">
                    <a:latin typeface="+mn-ea"/>
                  </a:rPr>
                  <a:t>对于任意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的极限是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225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6000" y="819000"/>
                <a:ext cx="5832048" cy="5220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实际上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我们可以选取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为</a:t>
                </a:r>
                <a:r>
                  <a:rPr lang="zh-CN" altLang="en-US" dirty="0"/>
                  <a:t>底</a:t>
                </a:r>
                <a:r>
                  <a:rPr lang="en-US" altLang="zh-CN" dirty="0"/>
                  <a:t>, </a:t>
                </a:r>
                <a:r>
                  <a:rPr lang="zh-CN" altLang="en-US" dirty="0" smtClean="0"/>
                  <a:t>通过计算例如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1.0001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的各个幂次来得到对数表</a:t>
                </a:r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0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/>
                  <a:t>历史上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比</a:t>
                </a:r>
                <a:r>
                  <a:rPr lang="zh-CN" altLang="en-US" dirty="0"/>
                  <a:t>尔吉造的</a:t>
                </a:r>
                <a:r>
                  <a:rPr lang="zh-CN" altLang="en-US" dirty="0" smtClean="0"/>
                  <a:t>对数表取的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en-US" altLang="zh-CN" dirty="0" smtClean="0">
                    <a:latin typeface="Arial" panose="020B0604020202020204" pitchFamily="34" charset="0"/>
                  </a:rPr>
                  <a:t>, </a:t>
                </a:r>
                <a:r>
                  <a:rPr lang="zh-CN" altLang="en-US" dirty="0" smtClean="0">
                    <a:latin typeface="Arial" panose="020B0604020202020204" pitchFamily="34" charset="0"/>
                  </a:rPr>
                  <a:t>他花了八年时间做了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230000000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多次乘法计算制作了对数表</a:t>
                </a:r>
                <a:r>
                  <a:rPr lang="en-US" altLang="zh-CN" dirty="0" smtClean="0"/>
                  <a:t>.</a:t>
                </a:r>
              </a:p>
              <a:p>
                <a:pPr lvl="0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Arial" panose="020B0604020202020204" pitchFamily="34" charset="0"/>
                  </a:rPr>
                  <a:t>而之后的</a:t>
                </a:r>
                <a:r>
                  <a:rPr lang="zh-CN" altLang="zh-CN" dirty="0" smtClean="0">
                    <a:latin typeface="Arial" panose="020B0604020202020204" pitchFamily="34" charset="0"/>
                  </a:rPr>
                  <a:t>纳皮尔</a:t>
                </a:r>
                <a:r>
                  <a:rPr lang="zh-CN" altLang="en-US" dirty="0"/>
                  <a:t>取的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=10000000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</a:rPr>
                  <a:t>, </a:t>
                </a:r>
                <a:r>
                  <a:rPr lang="zh-CN" altLang="en-US" dirty="0" smtClean="0">
                    <a:latin typeface="Arial" panose="020B0604020202020204" pitchFamily="34" charset="0"/>
                  </a:rPr>
                  <a:t>为此他花费了</a:t>
                </a:r>
                <a:r>
                  <a:rPr lang="en-US" altLang="zh-CN" dirty="0" smtClean="0">
                    <a:latin typeface="Arial" panose="020B0604020202020204" pitchFamily="34" charset="0"/>
                  </a:rPr>
                  <a:t>20</a:t>
                </a:r>
                <a:r>
                  <a:rPr lang="zh-CN" altLang="en-US" dirty="0" smtClean="0">
                    <a:latin typeface="Arial" panose="020B0604020202020204" pitchFamily="34" charset="0"/>
                  </a:rPr>
                  <a:t>年的时间</a:t>
                </a:r>
                <a:r>
                  <a:rPr lang="en-US" altLang="zh-CN" dirty="0" smtClean="0">
                    <a:latin typeface="Arial" panose="020B0604020202020204" pitchFamily="34" charset="0"/>
                  </a:rPr>
                  <a:t>.</a:t>
                </a:r>
                <a:endParaRPr lang="zh-CN" altLang="zh-CN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6000" y="819000"/>
                <a:ext cx="5832048" cy="5220000"/>
              </a:xfrm>
              <a:blipFill>
                <a:blip r:embed="rId2"/>
                <a:stretch>
                  <a:fillRect l="-1358" r="-2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15659"/>
              </p:ext>
            </p:extLst>
          </p:nvPr>
        </p:nvGraphicFramePr>
        <p:xfrm>
          <a:off x="6672064" y="1340768"/>
          <a:ext cx="5256582" cy="3995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871">
                  <a:extLst>
                    <a:ext uri="{9D8B030D-6E8A-4147-A177-3AD203B41FA5}">
                      <a16:colId xmlns:a16="http://schemas.microsoft.com/office/drawing/2014/main" val="137121135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3264501780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3872044496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1236103455"/>
                    </a:ext>
                  </a:extLst>
                </a:gridCol>
                <a:gridCol w="447843">
                  <a:extLst>
                    <a:ext uri="{9D8B030D-6E8A-4147-A177-3AD203B41FA5}">
                      <a16:colId xmlns:a16="http://schemas.microsoft.com/office/drawing/2014/main" val="3249461523"/>
                    </a:ext>
                  </a:extLst>
                </a:gridCol>
                <a:gridCol w="507900">
                  <a:extLst>
                    <a:ext uri="{9D8B030D-6E8A-4147-A177-3AD203B41FA5}">
                      <a16:colId xmlns:a16="http://schemas.microsoft.com/office/drawing/2014/main" val="86803390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2247230468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984502416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818499615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3302078356"/>
                    </a:ext>
                  </a:extLst>
                </a:gridCol>
                <a:gridCol w="477871">
                  <a:extLst>
                    <a:ext uri="{9D8B030D-6E8A-4147-A177-3AD203B41FA5}">
                      <a16:colId xmlns:a16="http://schemas.microsoft.com/office/drawing/2014/main" val="3829215108"/>
                    </a:ext>
                  </a:extLst>
                </a:gridCol>
              </a:tblGrid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4037938010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0.0000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0.0296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0.0392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0.0677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0.0770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0.0862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77906383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0.1044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0.1133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0.1222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0.1310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0.1398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0.1484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0.1570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0.1655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0.1740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15468370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0.1823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0.1906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0.1989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0.2070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0.2151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0.2231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0.2311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0.2390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0.2469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0.2546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4248776977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0.2624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0.2700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0.2852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0.2927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0.3001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0.3075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0.3148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0.3221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0.3293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73236038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0.3365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0.3436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0.3507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0.3577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0.3646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0.3784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0.3853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0.3920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0.3988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773772562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0.4055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0.4121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0.4187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0.4253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0.4318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0.4383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0.4447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0.4511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0.4574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0.4637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522123989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0.4700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0.4762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0.4824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0.4886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0.4947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0.5008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0.5068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0.5128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0.5188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0.5247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732659662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0.5306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0.5365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0.5423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0.5481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0.5539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0.5596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0.5653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0.5710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0.5766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0.5822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689356368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0.5878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0.5933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0.5988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0.6043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0.6098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0.6152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0.6206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0.6259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0.6313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0.6366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033010166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0.6419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0.6471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0.6523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0.6575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0.6627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0.6678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0.6729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0.6780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0.6831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0.6881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555899870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0.6931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0.6981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0.7031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0.7080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0.7129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0.7178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0.7227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0.7275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0.7324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0.7372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471457709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0.7419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0.7467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0.7514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0.7561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0.7608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0.7655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0.7701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0.7747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0.7793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0.7839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688082876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0.7885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0.7930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0.7975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0.8020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0.8065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0.8109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0.8154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0.8198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0.8242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0.8286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671674411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0.8329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0.8372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0.8416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0.8459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0.8502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0.8544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0.8587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0.8629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0.8671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0.8713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414072306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0.8755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0.8796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0.8838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0.8920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0.8961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0.9002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0.9042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0.9083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0.9123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845077458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0.9163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0.9203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0.9243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0.9282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0.9322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0.9361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0.9400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0.9439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0.9478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0.9517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325004846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0.9555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0.9594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0.9632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0.9670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0.9708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0.9746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0.9783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0.9821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0.9858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0.9895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699837870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0.9933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0.9969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1.0006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1.0043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1.0080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1.0116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1.0152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1.0188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1.0225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1.0260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160404867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1.0296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1.0332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1.0367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1.0403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1.0438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1.0473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1.0508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1.0543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1.0578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1.0613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330497211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1.0647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1.0682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1.0750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1.0784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1.0818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1.0852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1.0886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1.0919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1.0953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971614278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1.0986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1.1019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1.1053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1.1086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1.1151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1.1217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1.1249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1.1282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482226843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1.1314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1.1346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1.1410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1.1442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1.1474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1.1506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1.1537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1.1569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1.1600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725575038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1.1632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1.1663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1.1694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1.1725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1.1756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1.1787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1.1817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1.1848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1.1878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1.1909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646065467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1.1939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1.1969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1.2000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1.2030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1.2060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1.2090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1.2119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1.2149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1.2179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1.2208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217333703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1.2238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1.2267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1.2296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1.2326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1.2355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1.2384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1.2442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1.2499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781690575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1.2528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1.2556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1.2585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1.2613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1.2641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1.2669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1.2698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1.2726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1.2754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1.2782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040551117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1.2809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1.2837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1.2865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1.2892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1.2920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1.2947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1.2975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1.3002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1.3029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1.3056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738329829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1.3083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1.3110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1.3137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1.3191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1.3218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1.3244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1.3271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1.3297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1.3324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758173306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1.3376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1.3403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1.3429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1.3455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1.3481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1.3507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1.3533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1.3558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1.3584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1721627673"/>
                  </a:ext>
                </a:extLst>
              </a:tr>
              <a:tr h="123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1.3610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1.3635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1.3661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1.3686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1.3712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1.3737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1.3762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1.3813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1.3838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3196841075"/>
                  </a:ext>
                </a:extLst>
              </a:tr>
              <a:tr h="1263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4.0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1.3863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1.3888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1.3938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1.3962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1.4012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1.4036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1.4061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1.4085 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891" marR="2891" marT="2891" marB="0" anchor="ctr"/>
                </a:tc>
                <a:extLst>
                  <a:ext uri="{0D108BD9-81ED-4DB2-BD59-A6C34878D82A}">
                    <a16:rowId xmlns:a16="http://schemas.microsoft.com/office/drawing/2014/main" val="288525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223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2.6 </a:t>
            </a:r>
            <a:r>
              <a:rPr lang="zh-CN" altLang="en-US" dirty="0">
                <a:solidFill>
                  <a:srgbClr val="00B050"/>
                </a:solidFill>
              </a:rPr>
              <a:t>函数的</a:t>
            </a:r>
            <a:r>
              <a:rPr lang="zh-CN" altLang="en-US" dirty="0" smtClean="0">
                <a:solidFill>
                  <a:srgbClr val="00B050"/>
                </a:solidFill>
              </a:rPr>
              <a:t>连续性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800" dirty="0" smtClean="0"/>
                  <a:t>在客观世界中</a:t>
                </a:r>
                <a:r>
                  <a:rPr lang="en-US" altLang="zh-CN" sz="2800" dirty="0" smtClean="0"/>
                  <a:t>, </a:t>
                </a:r>
                <a:r>
                  <a:rPr lang="zh-CN" altLang="en-US" sz="2800" dirty="0"/>
                  <a:t>很多</a:t>
                </a:r>
                <a:r>
                  <a:rPr lang="zh-CN" altLang="en-US" sz="2800" dirty="0" smtClean="0"/>
                  <a:t>现象都是连续变化的</a:t>
                </a:r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例如气温的升降</a:t>
                </a:r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植物的生长等</a:t>
                </a:r>
                <a:r>
                  <a:rPr lang="en-US" altLang="zh-CN" sz="28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 smtClean="0"/>
                  <a:t>那么如何用数学语言来刻画连续呢</a:t>
                </a:r>
                <a:r>
                  <a:rPr lang="en-US" altLang="zh-CN" sz="2800" dirty="0" smtClean="0"/>
                  <a:t>?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 smtClean="0"/>
                  <a:t>直观的理解就是</a:t>
                </a:r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自变量距离很近时</a:t>
                </a:r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函数值也不会相差太远</a:t>
                </a:r>
                <a:r>
                  <a:rPr lang="en-US" altLang="zh-CN" sz="28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</a:rPr>
                  <a:t>定义</a:t>
                </a:r>
                <a:r>
                  <a:rPr lang="zh-CN" altLang="en-US" sz="2800" dirty="0" smtClean="0"/>
                  <a:t> 设函数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的某个邻域内有定义</a:t>
                </a:r>
                <a:r>
                  <a:rPr lang="en-US" altLang="zh-CN" sz="2800" dirty="0" smtClean="0"/>
                  <a:t>. </a:t>
                </a:r>
                <a:r>
                  <a:rPr lang="zh-CN" altLang="en-US" sz="2800" dirty="0" smtClean="0"/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则称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 smtClean="0"/>
                  <a:t>处</a:t>
                </a:r>
                <a:r>
                  <a:rPr lang="zh-CN" altLang="en-US" sz="2800" dirty="0" smtClean="0">
                    <a:solidFill>
                      <a:srgbClr val="0000FF"/>
                    </a:solidFill>
                  </a:rPr>
                  <a:t>连续</a:t>
                </a:r>
                <a:r>
                  <a:rPr lang="en-US" altLang="zh-CN" sz="2800" dirty="0" smtClean="0"/>
                  <a:t>.</a:t>
                </a:r>
                <a:endParaRPr lang="en-US" altLang="zh-CN" sz="28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 smtClean="0"/>
                  <a:t>我们可以引入</a:t>
                </a:r>
                <a:r>
                  <a:rPr lang="zh-CN" altLang="en-US" sz="2800" dirty="0" smtClean="0">
                    <a:solidFill>
                      <a:srgbClr val="0000FF"/>
                    </a:solidFill>
                  </a:rPr>
                  <a:t>增量</a:t>
                </a:r>
                <a:r>
                  <a:rPr lang="zh-CN" altLang="en-US" sz="2800" dirty="0" smtClean="0"/>
                  <a:t>的概念来理解连续</a:t>
                </a:r>
                <a:r>
                  <a:rPr lang="en-US" altLang="zh-CN" sz="2800" dirty="0" smtClean="0"/>
                  <a:t>. </a:t>
                </a:r>
                <a:r>
                  <a:rPr lang="zh-CN" altLang="en-US" sz="2800" dirty="0"/>
                  <a:t>记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则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 即指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sz="28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800" dirty="0" smtClean="0"/>
                  <a:t>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 smtClean="0"/>
                  <a:t>, </a:t>
                </a:r>
                <a:r>
                  <a:rPr lang="zh-CN" altLang="en-US" sz="2800" dirty="0" smtClean="0"/>
                  <a:t>则</a:t>
                </a:r>
                <a:r>
                  <a:rPr lang="zh-CN" altLang="en-US" sz="2800" dirty="0"/>
                  <a:t>函数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 smtClean="0"/>
                  <a:t>处连续是指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 smtClean="0"/>
                  <a:t>.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34" t="-260" r="-1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302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和极限一样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连续也有单侧连续的概念</a:t>
                </a:r>
                <a:r>
                  <a:rPr lang="en-US" altLang="zh-CN" dirty="0" smtClean="0">
                    <a:latin typeface="+mn-ea"/>
                  </a:rPr>
                  <a:t>: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上有定义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:r>
                  <a:rPr lang="zh-CN" altLang="en-US" dirty="0">
                    <a:latin typeface="+mn-ea"/>
                  </a:rPr>
                  <a:t>称函数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右连续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设存在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latin typeface="+mn-ea"/>
                  </a:rPr>
                  <a:t> 使得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上</a:t>
                </a:r>
                <a:r>
                  <a:rPr lang="zh-CN" altLang="en-US" dirty="0">
                    <a:latin typeface="+mn-ea"/>
                  </a:rPr>
                  <a:t>有定义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则称函数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左连续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 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处连续当且仅当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处既左连续又右连续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751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如果函数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在开区间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</a:rPr>
                  <a:t> 内的每一个点都连续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则称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  <a:latin typeface="+mn-ea"/>
                  </a:rPr>
                  <a:t> 内连续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或称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上</a:t>
                </a:r>
                <a:r>
                  <a:rPr lang="zh-CN" altLang="en-US" dirty="0">
                    <a:latin typeface="+mn-ea"/>
                  </a:rPr>
                  <a:t>的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连续函数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如果函数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内连续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处左连续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处右连续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:r>
                  <a:rPr lang="zh-CN" altLang="en-US" dirty="0">
                    <a:latin typeface="+mn-ea"/>
                  </a:rPr>
                  <a:t>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  <a:latin typeface="+mn-ea"/>
                  </a:rPr>
                  <a:t> 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上连续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或称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上的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连续函数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类似地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我们可以定义在半开半闭区间上的连续性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对任意实数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均成立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上的连续函数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dirty="0" smtClean="0">
                    <a:latin typeface="+mn-ea"/>
                  </a:rPr>
                  <a:t>所有的基本初等函数在其定义域的一段区间上总是连续的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从图像上看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连续函数的图像是一条连续不断的曲线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172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设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内连续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内</a:t>
                </a:r>
                <a:r>
                  <a:rPr lang="zh-CN" altLang="en-US" dirty="0" smtClean="0">
                    <a:latin typeface="+mn-ea"/>
                  </a:rPr>
                  <a:t>连续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则函数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114300" lvl="1"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内</a:t>
                </a:r>
                <a:r>
                  <a:rPr lang="zh-CN" altLang="en-US" dirty="0" smtClean="0">
                    <a:latin typeface="+mn-ea"/>
                    <a:ea typeface="+mn-ea"/>
                  </a:rPr>
                  <a:t>连续当且仅当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同理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因此该命题成立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818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设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上连续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上连续</a:t>
                </a:r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则函数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 marL="114300" lvl="1"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  <a:ea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内</a:t>
                </a:r>
                <a:r>
                  <a:rPr lang="zh-CN" altLang="en-US" dirty="0" smtClean="0">
                    <a:latin typeface="+mn-ea"/>
                    <a:ea typeface="+mn-ea"/>
                  </a:rPr>
                  <a:t>连续</a:t>
                </a:r>
                <a:r>
                  <a:rPr lang="zh-CN" altLang="en-US" dirty="0">
                    <a:latin typeface="+mn-ea"/>
                    <a:ea typeface="+mn-ea"/>
                  </a:rPr>
                  <a:t>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&lt;0;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处既不左连续又不右连续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在其它点都连续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&lt;0;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处处连续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322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≥1;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&lt;1.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处处连续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 smtClean="0">
                  <a:solidFill>
                    <a:srgbClr val="0000FF"/>
                  </a:solidFill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满足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:r>
                  <a:rPr lang="zh-CN" altLang="en-US" dirty="0">
                    <a:latin typeface="+mn-ea"/>
                  </a:rPr>
                  <a:t>则由夹逼准则可知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处连续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ra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处右连续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取何值时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处连续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e>
                    </m:func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func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088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处处</a:t>
                </a:r>
                <a:r>
                  <a:rPr lang="zh-CN" altLang="en-US" dirty="0">
                    <a:latin typeface="+mn-ea"/>
                  </a:rPr>
                  <a:t>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从这个例子可以看出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尽管在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处没有定义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却可以通过补充定义来得到一个在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处连续的函数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不过并非所有的不连续点都可以这样做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定义</a:t>
                </a:r>
                <a:r>
                  <a:rPr lang="zh-CN" altLang="en-US" dirty="0">
                    <a:latin typeface="+mn-ea"/>
                  </a:rPr>
                  <a:t> 称函数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的不连续点为它的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间断点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也称函数在该点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间断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有三种情形会产生间断点</a:t>
                </a:r>
                <a:r>
                  <a:rPr lang="en-US" altLang="zh-CN" dirty="0">
                    <a:latin typeface="+mn-ea"/>
                  </a:rPr>
                  <a:t>: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  <a:ea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无意义</a:t>
                </a:r>
                <a:r>
                  <a:rPr lang="en-US" altLang="zh-CN" dirty="0">
                    <a:latin typeface="+mn-ea"/>
                    <a:ea typeface="+mn-ea"/>
                  </a:rPr>
                  <a:t>;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  <a:ea typeface="+mn-ea"/>
                  </a:rPr>
                  <a:t>(2)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不存在</a:t>
                </a:r>
                <a:r>
                  <a:rPr lang="en-US" altLang="zh-CN" dirty="0">
                    <a:latin typeface="+mn-ea"/>
                    <a:ea typeface="+mn-ea"/>
                  </a:rPr>
                  <a:t>;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  <a:ea typeface="+mn-ea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latin typeface="+mn-ea"/>
                    <a:ea typeface="+mn-ea"/>
                  </a:rPr>
                  <a:t>有意义且</a:t>
                </a: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存在</a:t>
                </a:r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>
                    <a:latin typeface="+mn-ea"/>
                    <a:ea typeface="+mn-ea"/>
                  </a:rPr>
                  <a:t>但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112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</a:t>
                </a:r>
                <a:r>
                  <a:rPr lang="zh-CN" altLang="en-US" dirty="0">
                    <a:latin typeface="+mn-ea"/>
                  </a:rPr>
                  <a:t>将间断点分为两类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第一类间断点</a:t>
                </a:r>
                <a:r>
                  <a:rPr lang="zh-CN" altLang="en-US" dirty="0" smtClean="0">
                    <a:latin typeface="+mn-ea"/>
                  </a:rPr>
                  <a:t> 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为函数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的间断点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存在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 marL="3429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en-US" altLang="zh-CN" dirty="0" smtClean="0">
                    <a:latin typeface="+mn-ea"/>
                    <a:ea typeface="+mn-ea"/>
                  </a:rPr>
                  <a:t>(1) </a:t>
                </a:r>
                <a:r>
                  <a:rPr lang="zh-CN" altLang="en-US" dirty="0" smtClean="0">
                    <a:latin typeface="+mn-ea"/>
                    <a:ea typeface="+mn-ea"/>
                  </a:rPr>
                  <a:t>可去间断点</a:t>
                </a:r>
                <a:r>
                  <a:rPr lang="en-US" altLang="zh-CN" dirty="0" smtClean="0">
                    <a:latin typeface="+mn-ea"/>
                    <a:ea typeface="+mn-ea"/>
                  </a:rPr>
                  <a:t>: </a:t>
                </a:r>
                <a:r>
                  <a:rPr lang="zh-CN" altLang="en-US" dirty="0" smtClean="0">
                    <a:latin typeface="+mn-ea"/>
                    <a:ea typeface="+mn-ea"/>
                  </a:rPr>
                  <a:t>若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即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存在但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不存在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1028700" lvl="2" indent="-3429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的可去间断</a:t>
                </a:r>
                <a:r>
                  <a:rPr lang="zh-CN" altLang="en-US" dirty="0">
                    <a:latin typeface="+mn-ea"/>
                    <a:ea typeface="+mn-ea"/>
                  </a:rPr>
                  <a:t>点</a:t>
                </a:r>
                <a:r>
                  <a:rPr lang="en-US" altLang="zh-CN" dirty="0">
                    <a:latin typeface="+mn-ea"/>
                    <a:ea typeface="+mn-ea"/>
                  </a:rPr>
                  <a:t>.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1028700" lvl="2" indent="-3429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  <a:ea typeface="+mn-ea"/>
                  </a:rPr>
                  <a:t>该</a:t>
                </a:r>
                <a:r>
                  <a:rPr lang="zh-CN" altLang="en-US" dirty="0" smtClean="0">
                    <a:latin typeface="+mn-ea"/>
                    <a:ea typeface="+mn-ea"/>
                  </a:rPr>
                  <a:t>情形可通过补充或修改函数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处的函数为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将其不连续性去除</a:t>
                </a:r>
                <a:r>
                  <a:rPr lang="en-US" altLang="zh-CN" dirty="0" smtClean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这是唯一的一种调整后可使函数连续的间断点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/>
                </a:pPr>
                <a:r>
                  <a:rPr lang="en-US" altLang="zh-CN" dirty="0" smtClean="0">
                    <a:latin typeface="+mn-ea"/>
                    <a:ea typeface="+mn-ea"/>
                  </a:rPr>
                  <a:t>(2) </a:t>
                </a:r>
                <a:r>
                  <a:rPr lang="zh-CN" altLang="en-US" dirty="0" smtClean="0">
                    <a:latin typeface="+mn-ea"/>
                    <a:ea typeface="+mn-ea"/>
                  </a:rPr>
                  <a:t>跳跃间断点</a:t>
                </a:r>
                <a:r>
                  <a:rPr lang="en-US" altLang="zh-CN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, </a:t>
                </a:r>
                <a:r>
                  <a:rPr lang="zh-CN" altLang="en-US" dirty="0" smtClean="0">
                    <a:latin typeface="+mn-ea"/>
                    <a:ea typeface="+mn-ea"/>
                  </a:rPr>
                  <a:t>此时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不存在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</a:p>
              <a:p>
                <a:pPr marL="1028700" lvl="2" indent="-342900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  <a:ea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+mn-ea"/>
                      </a:rPr>
                      <m:t>sgn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n-ea"/>
                    <a:ea typeface="+mn-ea"/>
                  </a:rPr>
                  <a:t>的跳跃间断点</a:t>
                </a:r>
                <a:r>
                  <a:rPr lang="en-US" altLang="zh-CN" dirty="0" smtClean="0">
                    <a:latin typeface="+mn-ea"/>
                    <a:ea typeface="+mn-ea"/>
                  </a:rPr>
                  <a:t>.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b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821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第二类间断点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至少有一个不存在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包括</a:t>
                </a:r>
                <a:endParaRPr lang="en-US" altLang="zh-CN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无穷间断点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振荡间断点</a:t>
                </a:r>
                <a:r>
                  <a:rPr lang="en-US" altLang="zh-CN" dirty="0" smtClean="0">
                    <a:latin typeface="+mn-ea"/>
                  </a:rPr>
                  <a:t>: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附近在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−1,1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之间无限次振荡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求函数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的间断点和间断点的类型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如果是可去间断点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补充定义使之连续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>
                    <a:latin typeface="+mn-ea"/>
                  </a:rPr>
                  <a:t> 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时</a:t>
                </a:r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总是连续的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这由极限的四则运算法则得到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时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由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是可去间断点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补充定义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可以使之连续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时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是第二类间断点</a:t>
                </a:r>
                <a:r>
                  <a:rPr lang="en-US" altLang="zh-CN" dirty="0">
                    <a:latin typeface="+mn-ea"/>
                  </a:rPr>
                  <a:t>(</a:t>
                </a:r>
                <a:r>
                  <a:rPr lang="zh-CN" altLang="en-US" dirty="0">
                    <a:latin typeface="+mn-ea"/>
                  </a:rPr>
                  <a:t>无穷间断点</a:t>
                </a:r>
                <a:r>
                  <a:rPr lang="en-US" altLang="zh-CN" dirty="0" smtClean="0">
                    <a:latin typeface="+mn-ea"/>
                  </a:rPr>
                  <a:t>).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944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证明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我们有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取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证</a:t>
                </a:r>
                <a:r>
                  <a:rPr lang="zh-CN" altLang="en-US" dirty="0">
                    <a:latin typeface="+mn-ea"/>
                  </a:rPr>
                  <a:t>毕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证明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我们有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≥12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−8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取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,12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−8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证毕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2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讨论函数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的连续性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求极限得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=−1;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&lt;1;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≤−1.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处连续</a:t>
                </a:r>
                <a:r>
                  <a:rPr lang="en-US" altLang="zh-CN" dirty="0">
                    <a:latin typeface="+mn-ea"/>
                  </a:rPr>
                  <a:t>.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是跳跃间断点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由此可见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连续函数数列的极限不一定还连续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8411550" y="764704"/>
            <a:ext cx="3229066" cy="2800263"/>
            <a:chOff x="8411550" y="764704"/>
            <a:chExt cx="3229066" cy="2800263"/>
          </a:xfrm>
        </p:grpSpPr>
        <p:grpSp>
          <p:nvGrpSpPr>
            <p:cNvPr id="40" name="组合 39"/>
            <p:cNvGrpSpPr/>
            <p:nvPr/>
          </p:nvGrpSpPr>
          <p:grpSpPr>
            <a:xfrm>
              <a:off x="8411550" y="764704"/>
              <a:ext cx="3229066" cy="2800263"/>
              <a:chOff x="8807539" y="1700808"/>
              <a:chExt cx="3229066" cy="280026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8976320" y="1700808"/>
                <a:ext cx="3060285" cy="2800263"/>
                <a:chOff x="9192344" y="1708857"/>
                <a:chExt cx="3060285" cy="2800263"/>
              </a:xfrm>
            </p:grpSpPr>
            <p:cxnSp>
              <p:nvCxnSpPr>
                <p:cNvPr id="4" name="直接箭头连接符 3"/>
                <p:cNvCxnSpPr/>
                <p:nvPr/>
              </p:nvCxnSpPr>
              <p:spPr>
                <a:xfrm>
                  <a:off x="9192344" y="3429000"/>
                  <a:ext cx="2736304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箭头连接符 4"/>
                <p:cNvCxnSpPr/>
                <p:nvPr/>
              </p:nvCxnSpPr>
              <p:spPr>
                <a:xfrm flipV="1">
                  <a:off x="10488488" y="2132856"/>
                  <a:ext cx="0" cy="237626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文本框 5"/>
                    <p:cNvSpPr txBox="1"/>
                    <p:nvPr/>
                  </p:nvSpPr>
                  <p:spPr>
                    <a:xfrm>
                      <a:off x="11928648" y="3244334"/>
                      <a:ext cx="3239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本框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928648" y="3244334"/>
                      <a:ext cx="32398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文本框 6"/>
                    <p:cNvSpPr txBox="1"/>
                    <p:nvPr/>
                  </p:nvSpPr>
                  <p:spPr>
                    <a:xfrm>
                      <a:off x="10075172" y="1708857"/>
                      <a:ext cx="8266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75172" y="1708857"/>
                      <a:ext cx="826631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81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/>
                    <p:cNvSpPr txBox="1"/>
                    <p:nvPr/>
                  </p:nvSpPr>
                  <p:spPr>
                    <a:xfrm>
                      <a:off x="10074969" y="3360354"/>
                      <a:ext cx="64807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74969" y="3360354"/>
                      <a:ext cx="648072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组合 9"/>
              <p:cNvGrpSpPr/>
              <p:nvPr/>
            </p:nvGrpSpPr>
            <p:grpSpPr>
              <a:xfrm>
                <a:off x="8807539" y="2350564"/>
                <a:ext cx="2023727" cy="1110960"/>
                <a:chOff x="6308341" y="1231537"/>
                <a:chExt cx="2023727" cy="1110960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7254486" y="1242282"/>
                  <a:ext cx="1077582" cy="1100215"/>
                  <a:chOff x="7252030" y="1228683"/>
                  <a:chExt cx="1077582" cy="1100215"/>
                </a:xfrm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8256240" y="2255526"/>
                    <a:ext cx="73372" cy="733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5" name="直接连接符 34"/>
                  <p:cNvCxnSpPr/>
                  <p:nvPr/>
                </p:nvCxnSpPr>
                <p:spPr>
                  <a:xfrm flipV="1">
                    <a:off x="7252030" y="1228683"/>
                    <a:ext cx="1065743" cy="1059642"/>
                  </a:xfrm>
                  <a:prstGeom prst="line">
                    <a:avLst/>
                  </a:prstGeom>
                  <a:ln w="19050">
                    <a:solidFill>
                      <a:srgbClr val="C00000"/>
                    </a:solidFill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椭圆 29"/>
                <p:cNvSpPr/>
                <p:nvPr/>
              </p:nvSpPr>
              <p:spPr>
                <a:xfrm>
                  <a:off x="8255729" y="1751689"/>
                  <a:ext cx="73372" cy="73372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8257602" y="1231537"/>
                  <a:ext cx="73372" cy="73372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6308341" y="2300019"/>
                  <a:ext cx="956467" cy="8049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接连接符 38"/>
              <p:cNvCxnSpPr/>
              <p:nvPr/>
            </p:nvCxnSpPr>
            <p:spPr>
              <a:xfrm flipV="1">
                <a:off x="10824355" y="3415236"/>
                <a:ext cx="756000" cy="8049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8640500" y="1571188"/>
                  <a:ext cx="12241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500" y="1571188"/>
                  <a:ext cx="1224136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7563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求函数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的间断点和间断点的类型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因此间断点为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是第二类间断点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sup>
                        </m:sSup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∞,</m:t>
                    </m:r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sup>
                        </m:sSup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是跳跃间断点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71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函数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上的第一类间断点是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(   )</a:t>
                </a:r>
              </a:p>
              <a:p>
                <a:pPr marL="571500" lvl="2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A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:r>
                  <a:rPr lang="en-US" altLang="zh-CN" dirty="0" smtClean="0">
                    <a:latin typeface="+mn-ea"/>
                    <a:ea typeface="+mn-ea"/>
                  </a:rPr>
                  <a:t>0      </a:t>
                </a: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B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:r>
                  <a:rPr lang="en-US" altLang="zh-CN" dirty="0" smtClean="0">
                    <a:latin typeface="+mn-ea"/>
                    <a:ea typeface="+mn-ea"/>
                  </a:rPr>
                  <a:t>1      </a:t>
                </a:r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dirty="0" smtClean="0">
                    <a:latin typeface="+mn-ea"/>
                    <a:ea typeface="+mn-ea"/>
                  </a:rPr>
                  <a:t>C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     （</a:t>
                </a:r>
                <a:r>
                  <a:rPr lang="en-US" altLang="zh-CN" dirty="0" smtClean="0">
                    <a:latin typeface="+mn-ea"/>
                    <a:ea typeface="+mn-ea"/>
                  </a:rPr>
                  <a:t>D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容易看出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上</a:t>
                </a:r>
                <a:r>
                  <a:rPr lang="zh-CN" altLang="en-US" dirty="0" smtClean="0">
                    <a:latin typeface="+mn-ea"/>
                  </a:rPr>
                  <a:t>的间断点为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0,1,±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→±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,±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是第二类间断点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≠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是</a:t>
                </a:r>
                <a:r>
                  <a:rPr lang="zh-CN" altLang="en-US" dirty="0">
                    <a:latin typeface="+mn-ea"/>
                  </a:rPr>
                  <a:t>第一类</a:t>
                </a:r>
                <a:r>
                  <a:rPr lang="zh-CN" altLang="en-US" dirty="0" smtClean="0">
                    <a:latin typeface="+mn-ea"/>
                  </a:rPr>
                  <a:t>跳跃间断点</a:t>
                </a:r>
                <a:r>
                  <a:rPr lang="en-US" altLang="zh-CN" dirty="0">
                    <a:latin typeface="+mn-ea"/>
                  </a:rPr>
                  <a:t>,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选</a:t>
                </a:r>
                <a:r>
                  <a:rPr lang="en-US" altLang="zh-CN" dirty="0" smtClean="0">
                    <a:latin typeface="+mn-ea"/>
                  </a:rPr>
                  <a:t>(A).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846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连续函数的运算</a:t>
                </a:r>
                <a:endParaRPr lang="en-US" altLang="zh-CN" dirty="0">
                  <a:solidFill>
                    <a:srgbClr val="00B050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 处均连续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</a:rPr>
                  <a:t>则 </a:t>
                </a:r>
                <a:endParaRPr lang="en-US" altLang="zh-CN" b="0" i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altLang="zh-CN" b="0" dirty="0" smtClean="0">
                  <a:latin typeface="+mn-ea"/>
                </a:endParaRPr>
              </a:p>
              <a:p>
                <a:pPr marL="114300"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均在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处连续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这由连续的概念和极限的运算可得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证明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在其定义域内连续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上连续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dirty="0" smtClean="0">
                    <a:latin typeface="+mn-ea"/>
                  </a:rPr>
                  <a:t> 在</a:t>
                </a:r>
                <a:r>
                  <a:rPr lang="zh-CN" altLang="en-US" dirty="0">
                    <a:latin typeface="+mn-ea"/>
                  </a:rPr>
                  <a:t>其定义域内连续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同理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在</a:t>
                </a:r>
                <a:r>
                  <a:rPr lang="zh-CN" altLang="en-US" dirty="0">
                    <a:latin typeface="+mn-ea"/>
                  </a:rPr>
                  <a:t>其定义域内连续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定理 </a:t>
                </a:r>
                <a:r>
                  <a:rPr lang="zh-CN" altLang="en-US" dirty="0">
                    <a:latin typeface="+mn-ea"/>
                  </a:rPr>
                  <a:t>如果函数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n-ea"/>
                  </a:rPr>
                  <a:t> 上单调且连续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则它的反函数在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上也连续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107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我们首先来证明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也是一段区间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单调递增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设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我们来说明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; </a:t>
                </a:r>
                <a:r>
                  <a:rPr lang="zh-CN" altLang="en-US" dirty="0" smtClean="0">
                    <a:latin typeface="+mn-ea"/>
                  </a:rPr>
                  <a:t>否则</a:t>
                </a:r>
                <a:r>
                  <a:rPr lang="zh-CN" altLang="en-US" dirty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i="1" dirty="0" smtClean="0">
                    <a:latin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我们可以归纳地证明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i="1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现在由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可知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故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是单增有上界数列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从而有极限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同理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有极限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极限是零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因此二者极限相同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而同理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1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这迫使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显然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667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3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300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300" dirty="0" smtClean="0">
                    <a:latin typeface="+mn-ea"/>
                  </a:rPr>
                  <a:t> 内部</a:t>
                </a:r>
                <a:r>
                  <a:rPr lang="en-US" altLang="zh-CN" sz="2300" dirty="0" smtClean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&gt;0,∃</m:t>
                    </m:r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3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3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,2</m:t>
                        </m:r>
                        <m:sSub>
                          <m:sSub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3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3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3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3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300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300" b="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3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3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300" b="0" dirty="0" smtClean="0">
                    <a:latin typeface="+mn-ea"/>
                  </a:rPr>
                  <a:t>, </a:t>
                </a:r>
                <a:r>
                  <a:rPr lang="zh-CN" altLang="en-US" sz="2300" b="0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3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3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300" b="0" dirty="0" smtClean="0">
                    <a:latin typeface="+mn-ea"/>
                  </a:rPr>
                  <a:t>. </a:t>
                </a:r>
                <a:r>
                  <a:rPr lang="zh-CN" altLang="en-US" sz="2300" b="0" dirty="0" smtClean="0">
                    <a:latin typeface="+mn-ea"/>
                  </a:rPr>
                  <a:t>因此</a:t>
                </a:r>
                <a:r>
                  <a:rPr lang="en-US" altLang="zh-CN" sz="2300" b="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300" b="0" dirty="0" smtClean="0">
                    <a:latin typeface="+mn-ea"/>
                  </a:rPr>
                  <a:t> </a:t>
                </a:r>
                <a:r>
                  <a:rPr lang="zh-CN" altLang="en-US" sz="2300" b="0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300" b="0" dirty="0" smtClean="0">
                    <a:latin typeface="+mn-ea"/>
                  </a:rPr>
                  <a:t> </a:t>
                </a:r>
                <a:r>
                  <a:rPr lang="zh-CN" altLang="en-US" sz="2300" b="0" dirty="0" smtClean="0">
                    <a:latin typeface="+mn-ea"/>
                  </a:rPr>
                  <a:t>处连续</a:t>
                </a:r>
                <a:r>
                  <a:rPr lang="en-US" altLang="zh-CN" sz="2300" b="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300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300" b="0" dirty="0" smtClean="0">
                    <a:latin typeface="+mn-ea"/>
                  </a:rPr>
                  <a:t> </a:t>
                </a:r>
                <a:r>
                  <a:rPr lang="zh-CN" altLang="en-US" sz="2300" b="0" dirty="0" smtClean="0">
                    <a:latin typeface="+mn-ea"/>
                  </a:rPr>
                  <a:t>为半开半闭区间或闭区间</a:t>
                </a:r>
                <a:r>
                  <a:rPr lang="en-US" altLang="zh-CN" sz="2300" b="0" dirty="0" smtClean="0">
                    <a:latin typeface="+mn-ea"/>
                  </a:rPr>
                  <a:t>, </a:t>
                </a:r>
                <a:r>
                  <a:rPr lang="zh-CN" altLang="en-US" sz="2300" b="0" dirty="0" smtClean="0">
                    <a:latin typeface="+mn-ea"/>
                  </a:rPr>
                  <a:t>在闭端点处也可类似证明</a:t>
                </a:r>
                <a:r>
                  <a:rPr lang="en-US" altLang="zh-CN" sz="2300" b="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300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300" dirty="0">
                    <a:latin typeface="+mn-ea"/>
                  </a:rPr>
                  <a:t> </a:t>
                </a:r>
                <a:r>
                  <a:rPr lang="zh-CN" altLang="en-US" sz="2300" dirty="0" smtClean="0">
                    <a:latin typeface="+mn-ea"/>
                  </a:rPr>
                  <a:t>由此可知</a:t>
                </a:r>
                <a:r>
                  <a:rPr lang="en-US" altLang="zh-CN" sz="23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300" b="0" i="0" smtClean="0">
                            <a:latin typeface="Cambria Math" panose="02040503050406030204" pitchFamily="18" charset="0"/>
                          </a:rPr>
                          <m:t>arcsin</m:t>
                        </m:r>
                      </m:fName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300" b="0" i="0" smtClean="0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300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300" b="0" i="0" smtClean="0">
                            <a:latin typeface="Cambria Math" panose="02040503050406030204" pitchFamily="18" charset="0"/>
                          </a:rPr>
                          <m:t>arccot</m:t>
                        </m:r>
                      </m:fName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300" dirty="0" smtClean="0">
                    <a:latin typeface="+mn-ea"/>
                  </a:rPr>
                  <a:t> </a:t>
                </a:r>
                <a:r>
                  <a:rPr lang="zh-CN" altLang="en-US" sz="2300" dirty="0" smtClean="0">
                    <a:latin typeface="+mn-ea"/>
                  </a:rPr>
                  <a:t>在相应区间上都是连续的</a:t>
                </a:r>
                <a:r>
                  <a:rPr lang="en-US" altLang="zh-CN" sz="2300" dirty="0" smtClean="0">
                    <a:latin typeface="+mn-ea"/>
                  </a:rPr>
                  <a:t>.</a:t>
                </a:r>
                <a:endParaRPr lang="en-US" altLang="zh-CN" sz="2300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300" dirty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sz="2300" dirty="0">
                    <a:latin typeface="+mn-ea"/>
                  </a:rPr>
                  <a:t> 如果奇</a:t>
                </a:r>
                <a:r>
                  <a:rPr lang="en-US" altLang="zh-CN" sz="2300" dirty="0">
                    <a:latin typeface="+mn-ea"/>
                  </a:rPr>
                  <a:t>/</a:t>
                </a:r>
                <a:r>
                  <a:rPr lang="zh-CN" altLang="en-US" sz="2300" dirty="0">
                    <a:latin typeface="+mn-ea"/>
                  </a:rPr>
                  <a:t>偶函数 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300" dirty="0">
                    <a:latin typeface="+mn-ea"/>
                  </a:rPr>
                  <a:t> </a:t>
                </a:r>
                <a:r>
                  <a:rPr lang="zh-CN" altLang="en-US" sz="2300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3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300" dirty="0">
                    <a:latin typeface="+mn-ea"/>
                  </a:rPr>
                  <a:t> </a:t>
                </a:r>
                <a:r>
                  <a:rPr lang="zh-CN" altLang="en-US" sz="2300" dirty="0">
                    <a:latin typeface="+mn-ea"/>
                  </a:rPr>
                  <a:t>上连续</a:t>
                </a:r>
                <a:r>
                  <a:rPr lang="en-US" altLang="zh-CN" sz="2300" dirty="0">
                    <a:latin typeface="+mn-ea"/>
                  </a:rPr>
                  <a:t>, </a:t>
                </a:r>
                <a:r>
                  <a:rPr lang="zh-CN" altLang="en-US" sz="2300" dirty="0" smtClean="0">
                    <a:latin typeface="+mn-ea"/>
                  </a:rPr>
                  <a:t>它</a:t>
                </a:r>
                <a:r>
                  <a:rPr lang="zh-CN" altLang="en-US" sz="2300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300" dirty="0">
                    <a:latin typeface="+mn-ea"/>
                  </a:rPr>
                  <a:t> </a:t>
                </a:r>
                <a:r>
                  <a:rPr lang="zh-CN" altLang="en-US" sz="2300" dirty="0">
                    <a:latin typeface="+mn-ea"/>
                  </a:rPr>
                  <a:t>上也连续</a:t>
                </a:r>
                <a:r>
                  <a:rPr lang="en-US" altLang="zh-CN" sz="2300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300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sz="2300" dirty="0" smtClean="0">
                    <a:latin typeface="+mn-ea"/>
                  </a:rPr>
                  <a:t> 如果</a:t>
                </a:r>
                <a:r>
                  <a:rPr lang="zh-CN" altLang="en-US" sz="2300" dirty="0">
                    <a:latin typeface="+mn-ea"/>
                  </a:rPr>
                  <a:t>奇</a:t>
                </a:r>
                <a:r>
                  <a:rPr lang="en-US" altLang="zh-CN" sz="2300" dirty="0">
                    <a:latin typeface="+mn-ea"/>
                  </a:rPr>
                  <a:t>/</a:t>
                </a:r>
                <a:r>
                  <a:rPr lang="zh-CN" altLang="en-US" sz="2300" dirty="0">
                    <a:latin typeface="+mn-ea"/>
                  </a:rPr>
                  <a:t>偶</a:t>
                </a:r>
                <a:r>
                  <a:rPr lang="zh-CN" altLang="en-US" sz="2300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300" dirty="0">
                    <a:latin typeface="+mn-ea"/>
                  </a:rPr>
                  <a:t> </a:t>
                </a:r>
                <a:r>
                  <a:rPr lang="zh-CN" altLang="en-US" sz="2300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300" dirty="0">
                    <a:latin typeface="+mn-ea"/>
                  </a:rPr>
                  <a:t> </a:t>
                </a:r>
                <a:r>
                  <a:rPr lang="zh-CN" altLang="en-US" sz="2300" dirty="0">
                    <a:latin typeface="+mn-ea"/>
                  </a:rPr>
                  <a:t>上连续</a:t>
                </a:r>
                <a:r>
                  <a:rPr lang="en-US" altLang="zh-CN" sz="2300" dirty="0">
                    <a:latin typeface="+mn-ea"/>
                  </a:rPr>
                  <a:t>, </a:t>
                </a:r>
                <a:r>
                  <a:rPr lang="zh-CN" altLang="en-US" sz="2300" dirty="0">
                    <a:latin typeface="+mn-ea"/>
                  </a:rPr>
                  <a:t>则它在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300" dirty="0">
                    <a:latin typeface="+mn-ea"/>
                  </a:rPr>
                  <a:t> </a:t>
                </a:r>
                <a:r>
                  <a:rPr lang="zh-CN" altLang="en-US" sz="2300" dirty="0">
                    <a:latin typeface="+mn-ea"/>
                  </a:rPr>
                  <a:t>上也连续</a:t>
                </a:r>
                <a:r>
                  <a:rPr lang="en-US" altLang="zh-CN" sz="23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300" dirty="0">
                    <a:latin typeface="+mn-ea"/>
                  </a:rPr>
                  <a:t>奇</a:t>
                </a:r>
                <a:r>
                  <a:rPr lang="en-US" altLang="zh-CN" sz="2300" dirty="0">
                    <a:latin typeface="+mn-ea"/>
                  </a:rPr>
                  <a:t>/</a:t>
                </a:r>
                <a:r>
                  <a:rPr lang="zh-CN" altLang="en-US" sz="2300" dirty="0" smtClean="0">
                    <a:latin typeface="+mn-ea"/>
                  </a:rPr>
                  <a:t>偶函数的间断点集合总是关于原点对称</a:t>
                </a:r>
                <a:r>
                  <a:rPr lang="en-US" altLang="zh-CN" sz="2300" dirty="0" smtClean="0">
                    <a:latin typeface="+mn-ea"/>
                  </a:rPr>
                  <a:t>.</a:t>
                </a:r>
                <a:endParaRPr lang="en-US" altLang="zh-CN" sz="23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77" r="-1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580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 smtClean="0">
                    <a:latin typeface="+mn-ea"/>
                  </a:rPr>
                  <a:t> 证明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连续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+mn-ea"/>
                  </a:rPr>
                  <a:t> 是任一实数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从而</a:t>
                </a:r>
                <a:r>
                  <a:rPr lang="en-US" altLang="zh-CN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处连续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时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因此指数函数都是连续的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由于指数函数是单调的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从而对数函数在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上连续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由此双曲函数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sh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也都是连续的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再根据双曲函数的单调性 </a:t>
                </a:r>
                <a:r>
                  <a:rPr lang="en-US" altLang="zh-CN" sz="22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需要限制在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上</a:t>
                </a:r>
                <a:r>
                  <a:rPr lang="en-US" altLang="zh-CN" sz="2200" dirty="0" smtClean="0">
                    <a:latin typeface="+mn-ea"/>
                  </a:rPr>
                  <a:t>), </a:t>
                </a:r>
                <a:r>
                  <a:rPr lang="zh-CN" altLang="en-US" sz="2200" dirty="0" smtClean="0">
                    <a:latin typeface="+mn-ea"/>
                  </a:rPr>
                  <a:t>可知反双曲函数也是连续的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  <a:endParaRPr lang="zh-CN" altLang="en-US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583" b="-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913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若函数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这由极限的复合函数</a:t>
                </a:r>
                <a:r>
                  <a:rPr lang="zh-CN" altLang="en-US" dirty="0" smtClean="0">
                    <a:latin typeface="+mn-ea"/>
                  </a:rPr>
                  <a:t>性质和连续的定义得到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 smtClean="0">
                    <a:latin typeface="+mn-ea"/>
                  </a:rPr>
                  <a:t> 设函数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处连续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处连续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则复合函数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</a:rPr>
                  <a:t> 处连续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证明幂函数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内连续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这是因为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而对数函数和指数函数都是连续的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我们知道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幂函数的定义域和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的取值有关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由奇</a:t>
                </a:r>
                <a:r>
                  <a:rPr lang="en-US" altLang="zh-CN" dirty="0" smtClean="0">
                    <a:latin typeface="+mn-ea"/>
                  </a:rPr>
                  <a:t>/</a:t>
                </a:r>
                <a:r>
                  <a:rPr lang="zh-CN" altLang="en-US" dirty="0" smtClean="0">
                    <a:latin typeface="+mn-ea"/>
                  </a:rPr>
                  <a:t>偶函数的连续的对称性可知在每种情形下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幂函数都是连续的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82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结论</a:t>
                </a:r>
                <a:r>
                  <a:rPr lang="zh-CN" altLang="en-US" dirty="0" smtClean="0">
                    <a:latin typeface="+mn-ea"/>
                  </a:rPr>
                  <a:t> 一切初等函数在其有定义的区间内都是连续的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结论</a:t>
                </a:r>
                <a:r>
                  <a:rPr lang="zh-CN" altLang="en-US" dirty="0">
                    <a:latin typeface="+mn-ea"/>
                  </a:rPr>
                  <a:t> 如果初等函数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处有定义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所以这里我们可以看出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连续性可以用来计算极限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arccos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由于它是初等函数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该极限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arccos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不在它的定义域内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但是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5−</m:t>
                            </m:r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i="0" dirty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=5−2=3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func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+2)(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−1) 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3−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−1−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en-US" altLang="zh-CN" i="1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+2)(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</m:e>
                    </m:func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3⋅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sup>
                            </m:sSup>
                          </m:e>
                        </m:func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unc>
                          <m:func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sup>
                            </m:sSup>
                          </m:e>
                        </m:func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den>
                        </m:f>
                      </m:e>
                    </m:func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−1→0</m:t>
                        </m:r>
                      </m:e>
                    </m:d>
                  </m:oMath>
                </a14:m>
                <a:endParaRPr lang="en-US" altLang="zh-CN" b="0" i="1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</m:fName>
                      <m:e>
                        <m:func>
                          <m:func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396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+mn-ea"/>
                  </a:rPr>
                  <a:t>收敛数列的性质</a:t>
                </a:r>
                <a:endParaRPr lang="en-US" altLang="zh-CN" dirty="0" smtClean="0">
                  <a:solidFill>
                    <a:srgbClr val="00B050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唯一性</a:t>
                </a: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dirty="0">
                    <a:latin typeface="+mn-ea"/>
                  </a:rPr>
                  <a:t> 收敛</a:t>
                </a:r>
                <a:r>
                  <a:rPr lang="zh-CN" altLang="en-US" dirty="0" smtClean="0">
                    <a:latin typeface="+mn-ea"/>
                  </a:rPr>
                  <a:t>数列的极限唯一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都是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的极限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对于任意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时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时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从而由三角不等式</a:t>
                </a:r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&lt;2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则可取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代入得到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矛盾</a:t>
                </a:r>
                <a:r>
                  <a:rPr lang="en-US" altLang="zh-CN" dirty="0" smtClean="0">
                    <a:latin typeface="+mn-ea"/>
                  </a:rPr>
                  <a:t>! </a:t>
                </a:r>
                <a:r>
                  <a:rPr lang="zh-CN" altLang="en-US" dirty="0" smtClean="0">
                    <a:latin typeface="+mn-ea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有界性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 收敛数列是有界数列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收敛到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则对于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存在正整数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  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因此对于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有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这说明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是</a:t>
                </a:r>
                <a:r>
                  <a:rPr lang="zh-CN" altLang="en-US" dirty="0">
                    <a:latin typeface="+mn-ea"/>
                  </a:rPr>
                  <a:t>有界</a:t>
                </a:r>
                <a:r>
                  <a:rPr lang="zh-CN" altLang="en-US" dirty="0" smtClean="0">
                    <a:latin typeface="+mn-ea"/>
                  </a:rPr>
                  <a:t>数列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110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3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3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3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3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3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sz="33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33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sz="33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3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2800" dirty="0" smtClean="0">
                    <a:latin typeface="+mn-ea"/>
                  </a:rPr>
                  <a:t>. </a:t>
                </a:r>
                <a:r>
                  <a:rPr lang="zh-CN" altLang="en-US" sz="2800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−1→0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800" dirty="0" smtClean="0">
                    <a:latin typeface="+mn-ea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800" dirty="0" smtClean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sz="2800" dirty="0" smtClean="0">
                    <a:latin typeface="+mn-ea"/>
                  </a:rPr>
                  <a:t>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3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3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3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3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sz="33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33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sz="33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3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zh-CN" sz="33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3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8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sz="2800" dirty="0" smtClean="0">
                    <a:latin typeface="+mn-ea"/>
                  </a:rPr>
                  <a:t>由此我们又得到了一些等价无穷小</a:t>
                </a:r>
                <a:r>
                  <a:rPr lang="en-US" altLang="zh-CN" sz="2800" dirty="0" smtClean="0">
                    <a:latin typeface="+mn-ea"/>
                  </a:rPr>
                  <a:t>, </a:t>
                </a:r>
                <a:r>
                  <a:rPr lang="zh-CN" altLang="en-US" sz="2800" dirty="0" smtClean="0">
                    <a:latin typeface="+mn-ea"/>
                  </a:rPr>
                  <a:t>包括前面的我们有</a:t>
                </a:r>
                <a:endParaRPr lang="en-US" altLang="zh-CN" sz="280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altLang="zh-CN" sz="2800" b="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−1∼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−1∼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&gt;0,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≠1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−1∼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altLang="zh-CN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3997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b="0" dirty="0" smtClean="0">
                    <a:latin typeface="+mn-ea"/>
                  </a:rPr>
                  <a:t> </a:t>
                </a:r>
                <a:r>
                  <a:rPr lang="zh-CN" altLang="en-US" b="0" dirty="0" smtClean="0">
                    <a:latin typeface="+mn-ea"/>
                  </a:rPr>
                  <a:t>时</a:t>
                </a:r>
                <a:r>
                  <a:rPr lang="en-US" altLang="zh-CN" b="0" dirty="0" smtClean="0">
                    <a:latin typeface="+mn-ea"/>
                  </a:rPr>
                  <a:t>, </a:t>
                </a:r>
                <a:r>
                  <a:rPr lang="zh-CN" altLang="en-US" b="0" dirty="0" smtClean="0">
                    <a:latin typeface="+mn-ea"/>
                  </a:rPr>
                  <a:t>这些无穷小量按照从低阶到高阶的排序是</a:t>
                </a:r>
                <a:r>
                  <a:rPr lang="en-US" altLang="zh-CN" b="0" dirty="0" smtClean="0">
                    <a:latin typeface="+mn-ea"/>
                  </a:rPr>
                  <a:t>(     )</a:t>
                </a:r>
              </a:p>
              <a:p>
                <a:pPr marL="0" indent="0" algn="ctr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en-US" altLang="zh-CN" dirty="0">
                    <a:latin typeface="+mn-ea"/>
                  </a:rPr>
                  <a:t>(</a:t>
                </a:r>
                <a:r>
                  <a:rPr lang="en-US" altLang="zh-CN" dirty="0" smtClean="0">
                    <a:latin typeface="+mn-ea"/>
                  </a:rPr>
                  <a:t>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   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   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   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b="0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+mn-ea"/>
                  </a:rPr>
                  <a:t> 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故选</a:t>
                </a:r>
                <a:r>
                  <a:rPr lang="en-US" altLang="zh-CN" dirty="0" smtClean="0">
                    <a:latin typeface="+mn-ea"/>
                  </a:rPr>
                  <a:t>(B).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>
                                    <a:latin typeface="Cambria Math" panose="02040503050406030204" pitchFamily="18" charset="0"/>
                                  </a:rPr>
                                  <m:t>arctan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num>
                          <m:den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func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 smtClean="0">
                    <a:latin typeface="+mn-ea"/>
                  </a:rPr>
                  <a:t>.</a:t>
                </a:r>
              </a:p>
              <a:p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−1∼−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∼−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 dirty="0">
                  <a:latin typeface="+mn-ea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∼−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因此原极限为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097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fun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CN" b="0" dirty="0" smtClean="0">
                    <a:latin typeface="+mn-ea"/>
                  </a:rPr>
                  <a:t>, </a:t>
                </a:r>
                <a:r>
                  <a:rPr lang="zh-CN" altLang="en-US" b="0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________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0" dirty="0" smtClean="0">
                    <a:latin typeface="+mn-ea"/>
                  </a:rPr>
                  <a:t>________.</a:t>
                </a:r>
              </a:p>
              <a:p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由于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 smtClean="0">
                    <a:latin typeface="+mn-ea"/>
                  </a:rPr>
                  <a:t>, </a:t>
                </a:r>
                <a:r>
                  <a:rPr lang="zh-CN" altLang="en-US" b="0" dirty="0" smtClean="0">
                    <a:latin typeface="+mn-ea"/>
                  </a:rPr>
                  <a:t>因此一定有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b="0" dirty="0" smtClean="0">
                    <a:latin typeface="+mn-ea"/>
                  </a:rPr>
                  <a:t>. </a:t>
                </a:r>
                <a:r>
                  <a:rPr lang="zh-CN" altLang="en-US" b="0" dirty="0" smtClean="0">
                    <a:latin typeface="+mn-ea"/>
                  </a:rPr>
                  <a:t>于是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altLang="zh-CN" b="0" dirty="0" smtClean="0">
                    <a:latin typeface="+mn-ea"/>
                  </a:rPr>
                  <a:t>.</a:t>
                </a:r>
              </a:p>
              <a:p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</a:t>
                </a:r>
                <a:r>
                  <a:rPr lang="zh-CN" altLang="en-US" dirty="0">
                    <a:latin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∞−∞</m:t>
                    </m:r>
                  </m:oMath>
                </a14:m>
                <a:r>
                  <a:rPr lang="zh-CN" altLang="en-US" dirty="0">
                    <a:latin typeface="+mn-ea"/>
                  </a:rPr>
                  <a:t>型</a:t>
                </a:r>
                <a:r>
                  <a:rPr lang="en-US" altLang="zh-CN" dirty="0">
                    <a:latin typeface="+mn-ea"/>
                  </a:rPr>
                  <a:t>. </a:t>
                </a:r>
                <a:endParaRPr lang="en-US" altLang="zh-CN" dirty="0" smtClean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这是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0⋅∞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型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102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</a:p>
              <a:p>
                <a:r>
                  <a:rPr lang="zh-CN" altLang="en-US" dirty="0">
                    <a:latin typeface="+mn-ea"/>
                  </a:rPr>
                  <a:t>这是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zh-CN" altLang="en-US" dirty="0">
                    <a:latin typeface="+mn-ea"/>
                  </a:rPr>
                  <a:t>型</a:t>
                </a:r>
                <a:r>
                  <a:rPr lang="en-US" altLang="zh-CN" dirty="0">
                    <a:latin typeface="+mn-ea"/>
                  </a:rPr>
                  <a:t>.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den>
                            </m:f>
                          </m:sup>
                        </m:sSup>
                      </m:e>
                    </m:fun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unc>
                          <m:func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den>
                            </m:f>
                          </m:e>
                        </m:func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unc>
                          <m:func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2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r>
                  <a:rPr lang="zh-CN" altLang="en-US" dirty="0">
                    <a:latin typeface="+mn-ea"/>
                  </a:rPr>
                  <a:t>一般地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i="1" dirty="0">
                    <a:latin typeface="+mn-ea"/>
                  </a:rPr>
                  <a:t>.</a:t>
                </a:r>
              </a:p>
              <a:p>
                <a:r>
                  <a:rPr lang="zh-CN" altLang="en-US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→1,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𝑢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i="1" dirty="0" smtClean="0">
                    <a:latin typeface="+mn-ea"/>
                  </a:rPr>
                  <a:t>.</a:t>
                </a:r>
                <a:endParaRPr lang="en-US" altLang="zh-CN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038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B050"/>
                    </a:solidFill>
                    <a:latin typeface="+mn-ea"/>
                  </a:rPr>
                  <a:t>有限闭区间上连续函数的性质</a:t>
                </a:r>
                <a:endParaRPr lang="en-US" altLang="zh-CN" sz="2200" dirty="0" smtClean="0">
                  <a:solidFill>
                    <a:srgbClr val="00B050"/>
                  </a:solidFill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chemeClr val="tx1"/>
                    </a:solidFill>
                    <a:latin typeface="+mn-ea"/>
                  </a:rPr>
                  <a:t>在有界闭区间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zh-CN" altLang="en-US" sz="2200" dirty="0" smtClean="0">
                    <a:solidFill>
                      <a:schemeClr val="tx1"/>
                    </a:solidFill>
                    <a:latin typeface="+mn-ea"/>
                  </a:rPr>
                  <a:t>上连续的函数有许多重要的性质</a:t>
                </a:r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sz="2200" dirty="0" smtClean="0">
                    <a:solidFill>
                      <a:schemeClr val="tx1"/>
                    </a:solidFill>
                    <a:latin typeface="+mn-ea"/>
                  </a:rPr>
                  <a:t>这些性质在理论和实践中都有重要的作用</a:t>
                </a:r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chemeClr val="tx1"/>
                    </a:solidFill>
                    <a:latin typeface="+mn-ea"/>
                  </a:rPr>
                  <a:t>我们将要介绍几个常见的性质</a:t>
                </a:r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sz="2200" dirty="0" smtClean="0">
                    <a:solidFill>
                      <a:schemeClr val="tx1"/>
                    </a:solidFill>
                    <a:latin typeface="+mn-ea"/>
                  </a:rPr>
                  <a:t>这些性质从几何角度非常直观</a:t>
                </a:r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zh-CN" altLang="en-US" sz="2200" dirty="0" smtClean="0">
                    <a:solidFill>
                      <a:schemeClr val="tx1"/>
                    </a:solidFill>
                    <a:latin typeface="+mn-ea"/>
                  </a:rPr>
                  <a:t>但严格证明则需要较深的数学理论</a:t>
                </a:r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定义</a:t>
                </a:r>
                <a:r>
                  <a:rPr lang="zh-CN" altLang="en-US" sz="2200" dirty="0" smtClean="0">
                    <a:latin typeface="+mn-ea"/>
                  </a:rPr>
                  <a:t> 设函数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在区间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200" b="0" dirty="0" smtClean="0">
                    <a:latin typeface="+mn-ea"/>
                  </a:rPr>
                  <a:t> </a:t>
                </a:r>
                <a:r>
                  <a:rPr lang="zh-CN" altLang="en-US" sz="2200" b="0" dirty="0" smtClean="0">
                    <a:latin typeface="+mn-ea"/>
                  </a:rPr>
                  <a:t>上</a:t>
                </a:r>
                <a:r>
                  <a:rPr lang="en-US" altLang="zh-CN" sz="2200" b="0" dirty="0" smtClean="0">
                    <a:latin typeface="+mn-ea"/>
                  </a:rPr>
                  <a:t>(</a:t>
                </a:r>
                <a:r>
                  <a:rPr lang="zh-CN" altLang="en-US" sz="2200" b="0" dirty="0" smtClean="0">
                    <a:latin typeface="+mn-ea"/>
                  </a:rPr>
                  <a:t>内</a:t>
                </a:r>
                <a:r>
                  <a:rPr lang="en-US" altLang="zh-CN" sz="2200" b="0" dirty="0" smtClean="0">
                    <a:latin typeface="+mn-ea"/>
                  </a:rPr>
                  <a:t>)</a:t>
                </a:r>
                <a:r>
                  <a:rPr lang="zh-CN" altLang="en-US" sz="2200" b="0" dirty="0" smtClean="0">
                    <a:latin typeface="+mn-ea"/>
                  </a:rPr>
                  <a:t>有定义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如果</a:t>
                </a:r>
                <a:endParaRPr lang="en-US" altLang="zh-CN" sz="2200" dirty="0" smtClean="0">
                  <a:latin typeface="+mn-ea"/>
                </a:endParaRP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b="0" dirty="0" smtClean="0">
                    <a:latin typeface="+mn-ea"/>
                  </a:rPr>
                  <a:t>     (</a:t>
                </a:r>
                <a:r>
                  <a:rPr lang="zh-CN" altLang="en-US" sz="2200" dirty="0">
                    <a:latin typeface="+mn-ea"/>
                  </a:rPr>
                  <a:t>或</a:t>
                </a:r>
                <a:r>
                  <a:rPr lang="zh-CN" altLang="en-US" sz="2200" dirty="0" smtClean="0">
                    <a:latin typeface="+mn-ea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b="0" dirty="0" smtClean="0">
                    <a:latin typeface="+mn-ea"/>
                  </a:rPr>
                  <a:t>),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则称函数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在区间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上</a:t>
                </a:r>
                <a:r>
                  <a:rPr lang="en-US" altLang="zh-CN" sz="2200" dirty="0">
                    <a:latin typeface="+mn-ea"/>
                  </a:rPr>
                  <a:t>(</a:t>
                </a:r>
                <a:r>
                  <a:rPr lang="zh-CN" altLang="en-US" sz="2200" dirty="0">
                    <a:latin typeface="+mn-ea"/>
                  </a:rPr>
                  <a:t>内</a:t>
                </a:r>
                <a:r>
                  <a:rPr lang="en-US" altLang="zh-CN" sz="2200" dirty="0" smtClean="0">
                    <a:latin typeface="+mn-ea"/>
                  </a:rPr>
                  <a:t>)</a:t>
                </a:r>
                <a:r>
                  <a:rPr lang="zh-CN" altLang="en-US" sz="2200" dirty="0" smtClean="0">
                    <a:latin typeface="+mn-ea"/>
                  </a:rPr>
                  <a:t>有最大值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(</a:t>
                </a:r>
                <a:r>
                  <a:rPr lang="zh-CN" altLang="en-US" sz="2200" dirty="0" smtClean="0">
                    <a:latin typeface="+mn-ea"/>
                  </a:rPr>
                  <a:t>或有最小值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), </a:t>
                </a:r>
                <a:r>
                  <a:rPr lang="zh-CN" altLang="en-US" sz="2200" dirty="0" smtClean="0">
                    <a:latin typeface="+mn-ea"/>
                  </a:rPr>
                  <a:t>记做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或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即</a:t>
                </a:r>
                <a:endParaRPr lang="en-US" altLang="zh-CN" sz="2200" dirty="0" smtClean="0">
                  <a:latin typeface="+mn-ea"/>
                </a:endParaRP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en-US" altLang="zh-CN" sz="2200" dirty="0" smtClean="0">
                    <a:latin typeface="+mn-ea"/>
                  </a:rPr>
                  <a:t>     (</a:t>
                </a:r>
                <a:r>
                  <a:rPr lang="zh-CN" altLang="en-US" sz="2200" dirty="0">
                    <a:latin typeface="+mn-ea"/>
                  </a:rPr>
                  <a:t>或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).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250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注意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的不同</a:t>
                </a:r>
                <a:r>
                  <a:rPr lang="en-US" altLang="zh-CN" dirty="0" smtClean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如果存在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则必定是某一点的函数值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有可能并不是某一点的函数值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即使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+∞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如果函数存在最大值或最小值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则最大值或最小值一定是唯一的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但最大值点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或最小值点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却未必唯一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 smtClean="0">
                    <a:latin typeface="+mn-ea"/>
                  </a:rPr>
                  <a:t> 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处取得最大值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处取得最小值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368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最值定理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 如果函数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在有限闭区间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上一定有最大值和最小值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例如下图的函数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处取得最小值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处取得</a:t>
                </a:r>
                <a:r>
                  <a:rPr lang="zh-CN" altLang="en-US" dirty="0" smtClean="0">
                    <a:latin typeface="+mn-ea"/>
                  </a:rPr>
                  <a:t>最大值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∈[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3107668" y="3416217"/>
            <a:ext cx="5976664" cy="2583999"/>
            <a:chOff x="4223792" y="2708920"/>
            <a:chExt cx="3168352" cy="2583999"/>
          </a:xfrm>
        </p:grpSpPr>
        <p:grpSp>
          <p:nvGrpSpPr>
            <p:cNvPr id="3" name="组合 2"/>
            <p:cNvGrpSpPr/>
            <p:nvPr/>
          </p:nvGrpSpPr>
          <p:grpSpPr>
            <a:xfrm>
              <a:off x="4223792" y="2708920"/>
              <a:ext cx="3168352" cy="2583999"/>
              <a:chOff x="9192344" y="1924881"/>
              <a:chExt cx="3168352" cy="2583999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>
                <a:off x="9192344" y="4145155"/>
                <a:ext cx="288000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flipV="1">
                <a:off x="9677668" y="2348880"/>
                <a:ext cx="0" cy="21600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12036715" y="3960489"/>
                    <a:ext cx="3239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36715" y="3960489"/>
                    <a:ext cx="32398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9264352" y="1924881"/>
                    <a:ext cx="8266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4352" y="1924881"/>
                    <a:ext cx="82663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9264352" y="4075829"/>
                    <a:ext cx="6480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4352" y="4075829"/>
                    <a:ext cx="64807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519936" y="2737717"/>
                  <a:ext cx="13681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936" y="2737717"/>
                  <a:ext cx="136815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/>
            <p:cNvCxnSpPr/>
            <p:nvPr/>
          </p:nvCxnSpPr>
          <p:spPr>
            <a:xfrm>
              <a:off x="5400000" y="4284000"/>
              <a:ext cx="0" cy="648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28000" y="3168000"/>
              <a:ext cx="0" cy="1764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181141" y="3913200"/>
              <a:ext cx="0" cy="1008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593237" y="3505773"/>
              <a:ext cx="0" cy="1422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5181600" y="3153507"/>
              <a:ext cx="1413933" cy="1120435"/>
            </a:xfrm>
            <a:custGeom>
              <a:avLst/>
              <a:gdLst>
                <a:gd name="connsiteX0" fmla="*/ 0 w 1413933"/>
                <a:gd name="connsiteY0" fmla="*/ 745393 h 1120435"/>
                <a:gd name="connsiteX1" fmla="*/ 300567 w 1413933"/>
                <a:gd name="connsiteY1" fmla="*/ 1088293 h 1120435"/>
                <a:gd name="connsiteX2" fmla="*/ 948267 w 1413933"/>
                <a:gd name="connsiteY2" fmla="*/ 34193 h 1120435"/>
                <a:gd name="connsiteX3" fmla="*/ 1413933 w 1413933"/>
                <a:gd name="connsiteY3" fmla="*/ 360160 h 11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3933" h="1120435">
                  <a:moveTo>
                    <a:pt x="0" y="745393"/>
                  </a:moveTo>
                  <a:cubicBezTo>
                    <a:pt x="71261" y="976109"/>
                    <a:pt x="142523" y="1206826"/>
                    <a:pt x="300567" y="1088293"/>
                  </a:cubicBezTo>
                  <a:cubicBezTo>
                    <a:pt x="458611" y="969760"/>
                    <a:pt x="762706" y="155548"/>
                    <a:pt x="948267" y="34193"/>
                  </a:cubicBezTo>
                  <a:cubicBezTo>
                    <a:pt x="1133828" y="-87162"/>
                    <a:pt x="1273880" y="136499"/>
                    <a:pt x="1413933" y="36016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101453" y="4868666"/>
                  <a:ext cx="1956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453" y="4868666"/>
                  <a:ext cx="19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6793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有界定理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 如果函数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在有限闭区间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上有界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对于开区间内的连续函数或闭区间上不连续的函数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这些结论不一定成立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内连续但无界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也无最大值或最小值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−∞,∞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内</a:t>
                </a:r>
                <a:r>
                  <a:rPr lang="zh-CN" altLang="en-US" dirty="0">
                    <a:latin typeface="+mn-ea"/>
                  </a:rPr>
                  <a:t>连续但无界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无</a:t>
                </a:r>
                <a:r>
                  <a:rPr lang="zh-CN" altLang="en-US" dirty="0">
                    <a:latin typeface="+mn-ea"/>
                  </a:rPr>
                  <a:t>最大</a:t>
                </a:r>
                <a:r>
                  <a:rPr lang="zh-CN" altLang="en-US" dirty="0" smtClean="0">
                    <a:latin typeface="+mn-ea"/>
                  </a:rPr>
                  <a:t>值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最小值为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dirty="0">
                    <a:latin typeface="+mn-ea"/>
                  </a:rPr>
                  <a:t> 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≠0;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上不连续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无</a:t>
                </a:r>
                <a:r>
                  <a:rPr lang="zh-CN" altLang="en-US" dirty="0">
                    <a:latin typeface="+mn-ea"/>
                  </a:rPr>
                  <a:t>界</a:t>
                </a:r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无</a:t>
                </a:r>
                <a:r>
                  <a:rPr lang="zh-CN" altLang="en-US" dirty="0" smtClean="0">
                    <a:latin typeface="+mn-ea"/>
                  </a:rPr>
                  <a:t>最大值或最小值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 r="-1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45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sz="2200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介值定理</a:t>
                </a:r>
                <a:r>
                  <a:rPr lang="en-US" altLang="zh-CN" sz="2200" dirty="0" smtClean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sz="2200" dirty="0" smtClean="0">
                    <a:latin typeface="+mn-ea"/>
                  </a:rPr>
                  <a:t> 如果函数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在有限闭区间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上连续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介于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之间</a:t>
                </a:r>
                <a:r>
                  <a:rPr lang="en-US" altLang="zh-CN" sz="2200" dirty="0" smtClean="0">
                    <a:latin typeface="+mn-ea"/>
                  </a:rPr>
                  <a:t>,</a:t>
                </a:r>
                <a:r>
                  <a:rPr lang="zh-CN" altLang="en-US" sz="2200" dirty="0" smtClean="0">
                    <a:latin typeface="+mn-ea"/>
                  </a:rPr>
                  <a:t> 则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  <a:endParaRPr lang="en-US" altLang="zh-CN" sz="2200" dirty="0">
                  <a:solidFill>
                    <a:srgbClr val="0000FF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如果函数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在有限闭区间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上连续</a:t>
                </a:r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为最大值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为最小值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介于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之间使得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sz="2200" dirty="0" smtClean="0">
                    <a:latin typeface="+mn-ea"/>
                  </a:rPr>
                  <a:t> 如果</a:t>
                </a:r>
                <a:r>
                  <a:rPr lang="zh-CN" altLang="en-US" sz="2200" dirty="0">
                    <a:latin typeface="+mn-ea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在有限闭区间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上连续</a:t>
                </a:r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则它的值域也是有限闭区间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/>
          <p:cNvGrpSpPr/>
          <p:nvPr/>
        </p:nvGrpSpPr>
        <p:grpSpPr>
          <a:xfrm>
            <a:off x="3143671" y="3288475"/>
            <a:ext cx="5940661" cy="2588797"/>
            <a:chOff x="3143671" y="3288475"/>
            <a:chExt cx="5940661" cy="2588797"/>
          </a:xfrm>
        </p:grpSpPr>
        <p:grpSp>
          <p:nvGrpSpPr>
            <p:cNvPr id="18" name="组合 17"/>
            <p:cNvGrpSpPr/>
            <p:nvPr/>
          </p:nvGrpSpPr>
          <p:grpSpPr>
            <a:xfrm>
              <a:off x="3143671" y="3288475"/>
              <a:ext cx="5940661" cy="2588797"/>
              <a:chOff x="9211430" y="1856364"/>
              <a:chExt cx="3149266" cy="2588797"/>
            </a:xfrm>
          </p:grpSpPr>
          <p:cxnSp>
            <p:nvCxnSpPr>
              <p:cNvPr id="26" name="直接箭头连接符 25"/>
              <p:cNvCxnSpPr/>
              <p:nvPr/>
            </p:nvCxnSpPr>
            <p:spPr>
              <a:xfrm>
                <a:off x="9491508" y="4145155"/>
                <a:ext cx="251913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9677668" y="2009672"/>
                <a:ext cx="0" cy="23760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12036715" y="3960489"/>
                    <a:ext cx="3239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36715" y="3960489"/>
                    <a:ext cx="32398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9211430" y="1856364"/>
                    <a:ext cx="8266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1430" y="1856364"/>
                    <a:ext cx="82663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/>
                  <p:cNvSpPr txBox="1"/>
                  <p:nvPr/>
                </p:nvSpPr>
                <p:spPr>
                  <a:xfrm>
                    <a:off x="9264352" y="4075829"/>
                    <a:ext cx="6480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4352" y="4075829"/>
                    <a:ext cx="64807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6384033" y="3413995"/>
                  <a:ext cx="1101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033" y="3413995"/>
                  <a:ext cx="110139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任意多边形 32"/>
            <p:cNvSpPr/>
            <p:nvPr/>
          </p:nvSpPr>
          <p:spPr>
            <a:xfrm>
              <a:off x="4899659" y="3828695"/>
              <a:ext cx="2677643" cy="1058506"/>
            </a:xfrm>
            <a:custGeom>
              <a:avLst/>
              <a:gdLst>
                <a:gd name="connsiteX0" fmla="*/ 0 w 2435860"/>
                <a:gd name="connsiteY0" fmla="*/ 712020 h 1058506"/>
                <a:gd name="connsiteX1" fmla="*/ 335280 w 2435860"/>
                <a:gd name="connsiteY1" fmla="*/ 1049840 h 1058506"/>
                <a:gd name="connsiteX2" fmla="*/ 919480 w 2435860"/>
                <a:gd name="connsiteY2" fmla="*/ 397060 h 1058506"/>
                <a:gd name="connsiteX3" fmla="*/ 1407160 w 2435860"/>
                <a:gd name="connsiteY3" fmla="*/ 595180 h 1058506"/>
                <a:gd name="connsiteX4" fmla="*/ 1879600 w 2435860"/>
                <a:gd name="connsiteY4" fmla="*/ 13520 h 1058506"/>
                <a:gd name="connsiteX5" fmla="*/ 2435860 w 2435860"/>
                <a:gd name="connsiteY5" fmla="*/ 242120 h 105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860" h="1058506">
                  <a:moveTo>
                    <a:pt x="0" y="712020"/>
                  </a:moveTo>
                  <a:cubicBezTo>
                    <a:pt x="91016" y="907176"/>
                    <a:pt x="182033" y="1102333"/>
                    <a:pt x="335280" y="1049840"/>
                  </a:cubicBezTo>
                  <a:cubicBezTo>
                    <a:pt x="488527" y="997347"/>
                    <a:pt x="740833" y="472837"/>
                    <a:pt x="919480" y="397060"/>
                  </a:cubicBezTo>
                  <a:cubicBezTo>
                    <a:pt x="1098127" y="321283"/>
                    <a:pt x="1247140" y="659103"/>
                    <a:pt x="1407160" y="595180"/>
                  </a:cubicBezTo>
                  <a:cubicBezTo>
                    <a:pt x="1567180" y="531257"/>
                    <a:pt x="1708150" y="72363"/>
                    <a:pt x="1879600" y="13520"/>
                  </a:cubicBezTo>
                  <a:cubicBezTo>
                    <a:pt x="2051050" y="-45323"/>
                    <a:pt x="2243455" y="98398"/>
                    <a:pt x="2435860" y="24212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439468" y="3861048"/>
            <a:ext cx="5005981" cy="2033791"/>
            <a:chOff x="3439468" y="3915489"/>
            <a:chExt cx="5005981" cy="203379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4898334" y="4631099"/>
              <a:ext cx="0" cy="1008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72225" y="4144822"/>
              <a:ext cx="0" cy="1494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4753918" y="5579948"/>
                  <a:ext cx="36915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3918" y="5579948"/>
                  <a:ext cx="369153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/>
            <p:cNvCxnSpPr/>
            <p:nvPr/>
          </p:nvCxnSpPr>
          <p:spPr>
            <a:xfrm>
              <a:off x="4019960" y="4136888"/>
              <a:ext cx="35388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4023008" y="4599940"/>
              <a:ext cx="8748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3439468" y="3915489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468" y="3915489"/>
                  <a:ext cx="36004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85" r="-47458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3439468" y="4409935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468" y="4409935"/>
                  <a:ext cx="36004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85" r="-4915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/>
          <p:cNvGrpSpPr/>
          <p:nvPr/>
        </p:nvGrpSpPr>
        <p:grpSpPr>
          <a:xfrm>
            <a:off x="3674730" y="3625201"/>
            <a:ext cx="3529437" cy="2252071"/>
            <a:chOff x="3674730" y="3682369"/>
            <a:chExt cx="3529437" cy="225207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01433" y="4958719"/>
              <a:ext cx="0" cy="691200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021940" y="3901139"/>
              <a:ext cx="0" cy="1738800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4023008" y="4946248"/>
              <a:ext cx="1188000" cy="0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4020468" y="3889876"/>
              <a:ext cx="2998800" cy="0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3674730" y="3682369"/>
                  <a:ext cx="36004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altLang="zh-CN" b="0" i="1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730" y="3682369"/>
                  <a:ext cx="3600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3674730" y="4763537"/>
                  <a:ext cx="36004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b="0" i="1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730" y="4763537"/>
                  <a:ext cx="36004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5033281" y="5565108"/>
                  <a:ext cx="36004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b="0" i="1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81" y="5565108"/>
                  <a:ext cx="3600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6844127" y="5565108"/>
                  <a:ext cx="36004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b="0" i="1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127" y="5565108"/>
                  <a:ext cx="3600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695"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组合 67"/>
          <p:cNvGrpSpPr/>
          <p:nvPr/>
        </p:nvGrpSpPr>
        <p:grpSpPr>
          <a:xfrm>
            <a:off x="3674730" y="4077072"/>
            <a:ext cx="3271711" cy="1809977"/>
            <a:chOff x="3674730" y="4138485"/>
            <a:chExt cx="3271711" cy="1809977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6134988" y="4347324"/>
              <a:ext cx="0" cy="1296000"/>
            </a:xfrm>
            <a:prstGeom prst="line">
              <a:avLst/>
            </a:prstGeom>
            <a:ln w="12700">
              <a:solidFill>
                <a:srgbClr val="00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606024" y="4344928"/>
              <a:ext cx="0" cy="1296000"/>
            </a:xfrm>
            <a:prstGeom prst="line">
              <a:avLst/>
            </a:prstGeom>
            <a:ln w="12700">
              <a:solidFill>
                <a:srgbClr val="00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836796" y="4339848"/>
              <a:ext cx="0" cy="1296000"/>
            </a:xfrm>
            <a:prstGeom prst="line">
              <a:avLst/>
            </a:prstGeom>
            <a:ln w="12700">
              <a:solidFill>
                <a:srgbClr val="00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025684" y="4339704"/>
              <a:ext cx="2574000" cy="0"/>
            </a:xfrm>
            <a:prstGeom prst="line">
              <a:avLst/>
            </a:prstGeom>
            <a:ln w="12700">
              <a:solidFill>
                <a:srgbClr val="00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3674730" y="4138485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altLang="zh-CN" b="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730" y="4138485"/>
                  <a:ext cx="36004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5557765" y="5579130"/>
                  <a:ext cx="13886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7765" y="5579130"/>
                  <a:ext cx="138867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2875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零点定理</a:t>
                </a: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dirty="0">
                    <a:latin typeface="+mn-ea"/>
                  </a:rPr>
                  <a:t> 如果函数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在有限闭区间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上连续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且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从图像上看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如果连续的曲线的两个端点分别位于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轴的上下侧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则该曲线与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轴至少有一个交点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如果这个曲线是连续函数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的图像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则这是说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在开区间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内至少有一个根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更常见的情形是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 r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3183967" y="3573016"/>
            <a:ext cx="5824066" cy="2884887"/>
            <a:chOff x="3260266" y="3333329"/>
            <a:chExt cx="5824066" cy="1809516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3672000" y="4277631"/>
              <a:ext cx="475200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4019960" y="3426717"/>
              <a:ext cx="0" cy="171612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8473186" y="4092965"/>
                  <a:ext cx="6111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186" y="4092965"/>
                  <a:ext cx="61114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588085" y="3333329"/>
                  <a:ext cx="504057" cy="231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085" y="3333329"/>
                  <a:ext cx="504057" cy="231660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260266" y="4255051"/>
                  <a:ext cx="12224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266" y="4255051"/>
                  <a:ext cx="122249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6373152" y="3543560"/>
                  <a:ext cx="1101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152" y="3543560"/>
                  <a:ext cx="110139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任意多边形 5"/>
            <p:cNvSpPr/>
            <p:nvPr/>
          </p:nvSpPr>
          <p:spPr>
            <a:xfrm>
              <a:off x="4899659" y="3828695"/>
              <a:ext cx="2677643" cy="1058506"/>
            </a:xfrm>
            <a:custGeom>
              <a:avLst/>
              <a:gdLst>
                <a:gd name="connsiteX0" fmla="*/ 0 w 2435860"/>
                <a:gd name="connsiteY0" fmla="*/ 712020 h 1058506"/>
                <a:gd name="connsiteX1" fmla="*/ 335280 w 2435860"/>
                <a:gd name="connsiteY1" fmla="*/ 1049840 h 1058506"/>
                <a:gd name="connsiteX2" fmla="*/ 919480 w 2435860"/>
                <a:gd name="connsiteY2" fmla="*/ 397060 h 1058506"/>
                <a:gd name="connsiteX3" fmla="*/ 1407160 w 2435860"/>
                <a:gd name="connsiteY3" fmla="*/ 595180 h 1058506"/>
                <a:gd name="connsiteX4" fmla="*/ 1879600 w 2435860"/>
                <a:gd name="connsiteY4" fmla="*/ 13520 h 1058506"/>
                <a:gd name="connsiteX5" fmla="*/ 2435860 w 2435860"/>
                <a:gd name="connsiteY5" fmla="*/ 242120 h 105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860" h="1058506">
                  <a:moveTo>
                    <a:pt x="0" y="712020"/>
                  </a:moveTo>
                  <a:cubicBezTo>
                    <a:pt x="91016" y="907176"/>
                    <a:pt x="182033" y="1102333"/>
                    <a:pt x="335280" y="1049840"/>
                  </a:cubicBezTo>
                  <a:cubicBezTo>
                    <a:pt x="488527" y="997347"/>
                    <a:pt x="740833" y="472837"/>
                    <a:pt x="919480" y="397060"/>
                  </a:cubicBezTo>
                  <a:cubicBezTo>
                    <a:pt x="1098127" y="321283"/>
                    <a:pt x="1247140" y="659103"/>
                    <a:pt x="1407160" y="595180"/>
                  </a:cubicBezTo>
                  <a:cubicBezTo>
                    <a:pt x="1567180" y="531257"/>
                    <a:pt x="1708150" y="72363"/>
                    <a:pt x="1879600" y="13520"/>
                  </a:cubicBezTo>
                  <a:cubicBezTo>
                    <a:pt x="2051050" y="-45323"/>
                    <a:pt x="2243455" y="98398"/>
                    <a:pt x="2435860" y="24212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898334" y="4288333"/>
              <a:ext cx="0" cy="2520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72225" y="4090381"/>
              <a:ext cx="0" cy="1944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4654203" y="4226897"/>
                  <a:ext cx="36915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</m:t>
                        </m:r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203" y="4226897"/>
                  <a:ext cx="369153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/>
            <p:cNvCxnSpPr/>
            <p:nvPr/>
          </p:nvCxnSpPr>
          <p:spPr>
            <a:xfrm>
              <a:off x="4019960" y="4082447"/>
              <a:ext cx="35388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4023008" y="4545499"/>
              <a:ext cx="87480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439468" y="3861048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468" y="3861048"/>
                  <a:ext cx="36004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85" r="-474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3431704" y="4427820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04" y="4427820"/>
                  <a:ext cx="36004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085" r="-491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5552938" y="4277631"/>
                  <a:ext cx="13886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938" y="4277631"/>
                  <a:ext cx="138867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0409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定理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保号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性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dirty="0" smtClean="0">
                    <a:latin typeface="+mn-ea"/>
                  </a:rPr>
                  <a:t> 如果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证毕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这里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不能换成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小于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的情形类似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 smtClean="0">
                    <a:latin typeface="+mn-ea"/>
                  </a:rPr>
                  <a:t> 如果收敛数列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从某项起非负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则它的极限非负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推论</a:t>
                </a:r>
                <a:r>
                  <a:rPr lang="zh-CN" altLang="en-US" dirty="0">
                    <a:latin typeface="+mn-ea"/>
                  </a:rPr>
                  <a:t> 如果收敛数列</a:t>
                </a:r>
                <a:r>
                  <a:rPr lang="zh-CN" altLang="en-US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满足从</a:t>
                </a:r>
                <a:r>
                  <a:rPr lang="zh-CN" altLang="en-US" dirty="0">
                    <a:latin typeface="+mn-ea"/>
                  </a:rPr>
                  <a:t>某项</a:t>
                </a:r>
                <a:r>
                  <a:rPr lang="zh-CN" altLang="en-US" dirty="0" smtClean="0">
                    <a:latin typeface="+mn-ea"/>
                  </a:rPr>
                  <a:t>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这里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 不能换成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i="1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4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非正的</a:t>
                </a:r>
                <a:r>
                  <a:rPr lang="zh-CN" altLang="en-US" dirty="0">
                    <a:latin typeface="+mn-ea"/>
                  </a:rPr>
                  <a:t>情形类似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94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证明方程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内有解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200" dirty="0" smtClean="0">
                    <a:latin typeface="+mn-ea"/>
                  </a:rPr>
                  <a:t> 令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则它在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上连续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=−1&lt;0,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由零点定理知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内有解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是单调递增函数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因此这个零点是唯一的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我们可以用计算器快速求得这个解的近似值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我们随便从一个值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例如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开始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</a:t>
                </a:r>
                <a:endParaRPr lang="en-US" altLang="zh-CN" sz="2200" dirty="0" smtClean="0">
                  <a:latin typeface="+mn-ea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≤2⋅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200" b="0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归纳可知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},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是单调有界数列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设它们的极限是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则由递推公式两边同时取极限可知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fun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同理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由和差化积可知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≤2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528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证明</a:t>
                </a:r>
                <a:r>
                  <a:rPr lang="zh-CN" altLang="en-US" sz="2200" dirty="0">
                    <a:latin typeface="+mn-ea"/>
                  </a:rPr>
                  <a:t>方程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内有解</a:t>
                </a:r>
                <a:r>
                  <a:rPr lang="en-US" altLang="zh-CN" sz="2200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200" dirty="0">
                    <a:latin typeface="+mn-ea"/>
                  </a:rPr>
                  <a:t> 令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则它在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上连续</a:t>
                </a:r>
                <a:r>
                  <a:rPr lang="en-US" altLang="zh-CN" sz="22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=1&gt;0,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=−2&lt;0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由</a:t>
                </a:r>
                <a:r>
                  <a:rPr lang="zh-CN" altLang="en-US" sz="2200" dirty="0">
                    <a:latin typeface="+mn-ea"/>
                  </a:rPr>
                  <a:t>零点定理</a:t>
                </a:r>
                <a:r>
                  <a:rPr lang="zh-CN" altLang="en-US" sz="2200" dirty="0" smtClean="0">
                    <a:latin typeface="+mn-ea"/>
                  </a:rPr>
                  <a:t>知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对于连续函数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我们可以利用二分法来逼近函数的零点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满足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; </a:t>
                </a:r>
                <a:r>
                  <a:rPr lang="zh-CN" altLang="en-US" sz="22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我们递归地构造处</a:t>
                </a:r>
                <a:r>
                  <a:rPr lang="zh-CN" altLang="en-US" sz="2200" dirty="0">
                    <a:latin typeface="+mn-ea"/>
                  </a:rPr>
                  <a:t>一</a:t>
                </a:r>
                <a:r>
                  <a:rPr lang="zh-CN" altLang="en-US" sz="2200" dirty="0" smtClean="0">
                    <a:latin typeface="+mn-ea"/>
                  </a:rPr>
                  <a:t>串单增有界数列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和单减有界数列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因此二者极限存在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由于二者之差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趋于零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因此二者极限相同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可以证明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这个极限是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的零点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975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 smtClean="0">
                    <a:latin typeface="+mn-ea"/>
                  </a:rPr>
                  <a:t> 设函数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上连续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证明在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 上至少存在一点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则它在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上</a:t>
                </a:r>
                <a:r>
                  <a:rPr lang="zh-CN" altLang="en-US" sz="2200" dirty="0" smtClean="0">
                    <a:latin typeface="+mn-ea"/>
                  </a:rPr>
                  <a:t>连续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且</a:t>
                </a:r>
                <a:endParaRPr lang="en-US" altLang="zh-CN" sz="2200" dirty="0" smtClean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−1=−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200" dirty="0" smtClean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则取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即可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≠0,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从而由零点定理知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上连续</a:t>
                </a:r>
                <a:r>
                  <a:rPr lang="en-US" altLang="zh-CN" sz="22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证明</a:t>
                </a:r>
                <a:r>
                  <a:rPr lang="zh-CN" altLang="en-US" sz="2200" dirty="0">
                    <a:latin typeface="+mn-ea"/>
                  </a:rPr>
                  <a:t>存在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200" dirty="0">
                    <a:latin typeface="+mn-ea"/>
                  </a:rPr>
                  <a:t> 令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则它在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上连续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且</a:t>
                </a:r>
                <a:endParaRPr lang="en-US" altLang="zh-CN" sz="2200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200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则取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即可</a:t>
                </a:r>
                <a:r>
                  <a:rPr lang="en-US" altLang="zh-CN" sz="2200" dirty="0">
                    <a:latin typeface="+mn-ea"/>
                  </a:rPr>
                  <a:t>. </a:t>
                </a:r>
                <a:r>
                  <a:rPr lang="zh-CN" altLang="en-US" sz="2200" dirty="0"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≠0,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从而由零点定理知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∈(0,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 t="-583" r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68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zh-CN" altLang="en-US" sz="2200" dirty="0" smtClean="0">
                    <a:latin typeface="+mn-ea"/>
                  </a:rPr>
                  <a:t> 一名游客去黄山二日游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第一天早上</a:t>
                </a:r>
                <a:r>
                  <a:rPr lang="en-US" altLang="zh-CN" sz="2200" dirty="0" smtClean="0">
                    <a:latin typeface="+mn-ea"/>
                  </a:rPr>
                  <a:t>8:00</a:t>
                </a:r>
                <a:r>
                  <a:rPr lang="zh-CN" altLang="en-US" sz="2200" dirty="0" smtClean="0">
                    <a:latin typeface="+mn-ea"/>
                  </a:rPr>
                  <a:t>从山脚出发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经过</a:t>
                </a:r>
                <a:r>
                  <a:rPr lang="en-US" altLang="zh-CN" sz="2200" dirty="0" smtClean="0">
                    <a:latin typeface="+mn-ea"/>
                  </a:rPr>
                  <a:t>6</a:t>
                </a:r>
                <a:r>
                  <a:rPr lang="zh-CN" altLang="en-US" sz="2200" dirty="0" smtClean="0">
                    <a:latin typeface="+mn-ea"/>
                  </a:rPr>
                  <a:t>个小时到达山顶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第二天</a:t>
                </a:r>
                <a:r>
                  <a:rPr lang="zh-CN" altLang="en-US" sz="2200" dirty="0">
                    <a:latin typeface="+mn-ea"/>
                  </a:rPr>
                  <a:t>早上</a:t>
                </a:r>
                <a:r>
                  <a:rPr lang="en-US" altLang="zh-CN" sz="2200" dirty="0">
                    <a:latin typeface="+mn-ea"/>
                  </a:rPr>
                  <a:t>8:00</a:t>
                </a:r>
                <a:r>
                  <a:rPr lang="zh-CN" altLang="en-US" sz="2200" dirty="0" smtClean="0">
                    <a:latin typeface="+mn-ea"/>
                  </a:rPr>
                  <a:t>从山顶出发沿着第一天的路线下山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恰好也花了</a:t>
                </a:r>
                <a:r>
                  <a:rPr lang="en-US" altLang="zh-CN" sz="2200" dirty="0" smtClean="0">
                    <a:latin typeface="+mn-ea"/>
                  </a:rPr>
                  <a:t>6</a:t>
                </a:r>
                <a:r>
                  <a:rPr lang="zh-CN" altLang="en-US" sz="2200" dirty="0" smtClean="0">
                    <a:latin typeface="+mn-ea"/>
                  </a:rPr>
                  <a:t>个小时到达山脚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证明这个游客两天内在某个相同的时间点经过同一个地点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  <a:endParaRPr lang="en-US" altLang="zh-CN" sz="2200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>
                    <a:solidFill>
                      <a:srgbClr val="0000FF"/>
                    </a:solidFill>
                    <a:latin typeface="+mn-ea"/>
                  </a:rPr>
                  <a:t>证明</a:t>
                </a:r>
                <a:r>
                  <a:rPr lang="zh-CN" altLang="en-US" sz="2200" dirty="0">
                    <a:latin typeface="+mn-ea"/>
                  </a:rPr>
                  <a:t> 令</a:t>
                </a:r>
                <a:r>
                  <a:rPr lang="zh-CN" altLang="en-US" sz="22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为游客第一天自出发经过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小时到达的地点距离山脚的距离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为游客</a:t>
                </a:r>
                <a:r>
                  <a:rPr lang="zh-CN" altLang="en-US" sz="2200" dirty="0" smtClean="0">
                    <a:latin typeface="+mn-ea"/>
                  </a:rPr>
                  <a:t>第二天</a:t>
                </a:r>
                <a:r>
                  <a:rPr lang="zh-CN" altLang="en-US" sz="2200" dirty="0">
                    <a:latin typeface="+mn-ea"/>
                  </a:rPr>
                  <a:t>自出发经过时间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小时到达的地点距离山脚的</a:t>
                </a:r>
                <a:r>
                  <a:rPr lang="zh-CN" altLang="en-US" sz="2200" dirty="0" smtClean="0">
                    <a:latin typeface="+mn-ea"/>
                  </a:rPr>
                  <a:t>距离</a:t>
                </a:r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则山脚和山顶的距离为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另一方面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200" dirty="0" smtClean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则</a:t>
                </a:r>
                <a:r>
                  <a:rPr lang="zh-CN" altLang="en-US" sz="2200" dirty="0">
                    <a:latin typeface="+mn-ea"/>
                  </a:rPr>
                  <a:t>它在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+mn-ea"/>
                  </a:rPr>
                  <a:t> 上连续</a:t>
                </a:r>
                <a:r>
                  <a:rPr lang="en-US" altLang="zh-CN" sz="22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 </a:t>
                </a:r>
                <a:r>
                  <a:rPr lang="zh-CN" altLang="en-US" sz="2200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, </a:t>
                </a:r>
                <a:r>
                  <a:rPr lang="zh-CN" altLang="en-US" sz="2200" dirty="0">
                    <a:latin typeface="+mn-ea"/>
                  </a:rPr>
                  <a:t>从而由零点定理知存在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∈(0,6)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 使得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因此在</a:t>
                </a:r>
                <a:r>
                  <a:rPr lang="en-US" altLang="zh-CN" sz="2200" dirty="0" smtClean="0">
                    <a:latin typeface="+mn-ea"/>
                  </a:rPr>
                  <a:t>8:00</a:t>
                </a:r>
                <a:r>
                  <a:rPr lang="zh-CN" altLang="en-US" sz="2200" dirty="0" smtClean="0">
                    <a:latin typeface="+mn-ea"/>
                  </a:rPr>
                  <a:t>经过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 </a:t>
                </a:r>
                <a:r>
                  <a:rPr lang="zh-CN" altLang="en-US" sz="2200" dirty="0" smtClean="0">
                    <a:latin typeface="+mn-ea"/>
                  </a:rPr>
                  <a:t>小时后的时间点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这个</a:t>
                </a:r>
                <a:r>
                  <a:rPr lang="zh-CN" altLang="en-US" sz="2200" dirty="0">
                    <a:latin typeface="+mn-ea"/>
                  </a:rPr>
                  <a:t>游客</a:t>
                </a:r>
                <a:r>
                  <a:rPr lang="zh-CN" altLang="en-US" sz="2200" dirty="0" smtClean="0">
                    <a:latin typeface="+mn-ea"/>
                  </a:rPr>
                  <a:t>两天经过</a:t>
                </a:r>
                <a:r>
                  <a:rPr lang="zh-CN" altLang="en-US" sz="2200" dirty="0">
                    <a:latin typeface="+mn-ea"/>
                  </a:rPr>
                  <a:t>同一个</a:t>
                </a:r>
                <a:r>
                  <a:rPr lang="zh-CN" altLang="en-US" sz="2200" dirty="0" smtClean="0">
                    <a:latin typeface="+mn-ea"/>
                  </a:rPr>
                  <a:t>地点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  <a:endParaRPr lang="en-US" altLang="zh-CN" sz="2200" dirty="0">
                  <a:latin typeface="+mn-ea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 smtClean="0">
                    <a:latin typeface="+mn-ea"/>
                  </a:rPr>
                  <a:t>想象一下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另一名游客第二天沿着该游客第一天的路线上山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且</a:t>
                </a:r>
                <a:r>
                  <a:rPr lang="zh-CN" altLang="en-US" sz="2200" dirty="0">
                    <a:latin typeface="+mn-ea"/>
                  </a:rPr>
                  <a:t>上</a:t>
                </a:r>
                <a:r>
                  <a:rPr lang="zh-CN" altLang="en-US" sz="2200" dirty="0" smtClean="0">
                    <a:latin typeface="+mn-ea"/>
                  </a:rPr>
                  <a:t>山进度完全一致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:r>
                  <a:rPr lang="zh-CN" altLang="en-US" sz="2200" dirty="0" smtClean="0">
                    <a:latin typeface="+mn-ea"/>
                  </a:rPr>
                  <a:t>那么这两名游客自然会在某个时间点相遇</a:t>
                </a:r>
                <a:r>
                  <a:rPr lang="en-US" altLang="zh-CN" sz="2200" dirty="0" smtClean="0">
                    <a:latin typeface="+mn-ea"/>
                  </a:rPr>
                  <a:t>.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401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</a:rPr>
              <a:t>综合训练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例</a:t>
                </a:r>
                <a:r>
                  <a:rPr lang="zh-CN" altLang="en-US" dirty="0" smtClean="0"/>
                  <a:t> 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表示不超过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的最大整数</a:t>
                </a:r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解 </a:t>
                </a:r>
                <a:r>
                  <a:rPr lang="zh-CN" altLang="en-US" dirty="0" smtClean="0"/>
                  <a:t>我们</a:t>
                </a:r>
                <a:r>
                  <a:rPr lang="zh-CN" altLang="en-US" dirty="0"/>
                  <a:t>利用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有界函数乘以无穷小仍然是无穷小</a:t>
                </a:r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且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从而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</a:rPr>
                  <a:t>另解 </a:t>
                </a:r>
                <a:r>
                  <a:rPr lang="zh-CN" altLang="en-US" dirty="0" smtClean="0"/>
                  <a:t>我们</a:t>
                </a:r>
                <a:r>
                  <a:rPr lang="zh-CN" altLang="en-US" dirty="0"/>
                  <a:t>利用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夹逼准则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由于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因此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−1&lt;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从而当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由于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1=1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由夹逼准则可知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21" r="-2427" b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862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解 </a:t>
                </a:r>
                <a:r>
                  <a:rPr lang="zh-CN" altLang="en-US" dirty="0" smtClean="0">
                    <a:latin typeface="+mn-ea"/>
                  </a:rPr>
                  <a:t>注意到这是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+mn-ea"/>
                  </a:rPr>
                  <a:t> 型不定式</a:t>
                </a:r>
                <a:r>
                  <a:rPr lang="en-US" altLang="zh-CN" dirty="0" smtClean="0">
                    <a:latin typeface="+mn-ea"/>
                  </a:rPr>
                  <a:t>.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因此原式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注意红色等式不能直接代入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zh-CN" altLang="en-US" dirty="0">
                    <a:solidFill>
                      <a:srgbClr val="0000FF"/>
                    </a:solidFill>
                    <a:latin typeface="+mn-ea"/>
                  </a:rPr>
                  <a:t>另解 </a:t>
                </a:r>
                <a:r>
                  <a:rPr lang="zh-CN" altLang="en-US" dirty="0" smtClean="0">
                    <a:latin typeface="+mn-ea"/>
                  </a:rPr>
                  <a:t>也</a:t>
                </a:r>
                <a:r>
                  <a:rPr lang="zh-CN" altLang="en-US" dirty="0">
                    <a:latin typeface="+mn-ea"/>
                  </a:rPr>
                  <a:t>可以直接利用第二类重要极限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func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sup>
                    </m:sSup>
                  </m:oMath>
                </a14:m>
                <a:endParaRPr lang="en-US" altLang="zh-CN" i="1" dirty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b="-2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407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limLow>
                      <m:limLow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−</m:t>
                    </m:r>
                    <m:limLow>
                      <m:limLow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−1=0.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正确的解</a:t>
                </a:r>
                <a:endParaRPr lang="en-US" altLang="zh-CN" dirty="0" smtClean="0">
                  <a:solidFill>
                    <a:srgbClr val="0000FF"/>
                  </a:solidFill>
                  <a:latin typeface="+mn-ea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altLang="zh-CN" dirty="0" smtClean="0">
                  <a:latin typeface="+mn-ea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3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→−∞</m:t>
                          </m:r>
                        </m:lim>
                      </m:limLow>
                      <m:d>
                        <m:d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CN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limLow>
                        <m:limLow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3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→−∞</m:t>
                          </m:r>
                        </m:lim>
                      </m:limLow>
                      <m:func>
                        <m:func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30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300" i="1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3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→−∞</m:t>
                          </m:r>
                        </m:lim>
                      </m:limLow>
                      <m:f>
                        <m:f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23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300" i="1">
                          <a:latin typeface="Cambria Math" panose="02040503050406030204" pitchFamily="18" charset="0"/>
                        </a:rPr>
                        <m:t>1=0</m:t>
                      </m:r>
                      <m:r>
                        <a:rPr lang="en-US" altLang="zh-CN" sz="23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300" b="0" dirty="0" smtClean="0">
                  <a:latin typeface="+mn-ea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943872" y="1556792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X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736" y="155679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X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96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满足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=2,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求常数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的值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由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可知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可知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型极限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它趋于无穷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由此可知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→1</m:t>
                        </m:r>
                      </m:lim>
                    </m:limLow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𝑐𝑥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zh-CN" altLang="en-US" dirty="0" smtClean="0">
                    <a:latin typeface="+mn-ea"/>
                  </a:rPr>
                  <a:t> 存在时其分子极限必定为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711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设数列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满足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证明数列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收敛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并求它的极限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我们利用单调有界收敛准则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由于题目中是关于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的下界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因此我们猜测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由均值不等式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是单调有界数列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存在极限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设极限为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则由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两边取极限可得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r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428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例</a:t>
                </a:r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方程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内有几个实根</a:t>
                </a:r>
                <a:r>
                  <a:rPr lang="en-US" altLang="zh-CN" dirty="0" smtClean="0">
                    <a:latin typeface="+mn-ea"/>
                  </a:rPr>
                  <a:t>?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我们想要用零点定理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需要将函数限定在有限闭区间上</a:t>
                </a:r>
                <a:r>
                  <a:rPr lang="en-US" altLang="zh-CN" dirty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</a:rPr>
                  <a:t>解</a:t>
                </a:r>
                <a:r>
                  <a:rPr lang="zh-CN" altLang="en-US" dirty="0" smtClean="0">
                    <a:latin typeface="+mn-ea"/>
                  </a:rPr>
                  <a:t> 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时</a:t>
                </a:r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因此方程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内没有零点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=−1&lt;0,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因此由零点定理</a:t>
                </a:r>
                <a:r>
                  <a:rPr lang="en-US" altLang="zh-CN" dirty="0">
                    <a:latin typeface="+mn-ea"/>
                  </a:rPr>
                  <a:t>,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上有零点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上非负且单调递增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+mn-ea"/>
                  </a:rPr>
                  <a:t> 单调递增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上单调递减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因此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上单调</a:t>
                </a:r>
                <a:r>
                  <a:rPr lang="zh-CN" altLang="en-US" dirty="0" smtClean="0">
                    <a:latin typeface="+mn-ea"/>
                  </a:rPr>
                  <a:t>递增</a:t>
                </a:r>
                <a:r>
                  <a:rPr lang="en-US" altLang="zh-CN" dirty="0" smtClean="0">
                    <a:latin typeface="+mn-ea"/>
                  </a:rPr>
                  <a:t>. </a:t>
                </a:r>
                <a:r>
                  <a:rPr lang="zh-CN" altLang="en-US" dirty="0" smtClean="0">
                    <a:latin typeface="+mn-ea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 smtClean="0">
                    <a:latin typeface="+mn-ea"/>
                  </a:rPr>
                  <a:t>上只有一个零点</a:t>
                </a:r>
                <a:r>
                  <a:rPr lang="en-US" altLang="zh-CN" dirty="0" smtClean="0">
                    <a:latin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dirty="0" smtClean="0">
                    <a:latin typeface="+mn-ea"/>
                  </a:rPr>
                  <a:t>综上所述</a:t>
                </a:r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方程</a:t>
                </a:r>
                <a:r>
                  <a:rPr lang="en-US" altLang="zh-CN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内</a:t>
                </a:r>
                <a:r>
                  <a:rPr lang="zh-CN" altLang="en-US" dirty="0" smtClean="0">
                    <a:latin typeface="+mn-ea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 个实根</a:t>
                </a:r>
                <a:r>
                  <a:rPr lang="en-US" altLang="zh-CN" dirty="0" smtClean="0">
                    <a:latin typeface="+mn-ea"/>
                  </a:rPr>
                  <a:t>.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34" t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441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HF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FUT" id="{5D9814CE-9300-4351-B0AF-689433522D50}" vid="{AE55F223-B21C-4545-A0C1-00686DEDE696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HFUT</Template>
  <TotalTime>4735</TotalTime>
  <Words>2319</Words>
  <Application>Microsoft Office PowerPoint</Application>
  <PresentationFormat>宽屏</PresentationFormat>
  <Paragraphs>1114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1" baseType="lpstr">
      <vt:lpstr>等线</vt:lpstr>
      <vt:lpstr>黑体</vt:lpstr>
      <vt:lpstr>楷体</vt:lpstr>
      <vt:lpstr>SimSun</vt:lpstr>
      <vt:lpstr>SimSun</vt:lpstr>
      <vt:lpstr>微软雅黑</vt:lpstr>
      <vt:lpstr>Arial</vt:lpstr>
      <vt:lpstr>Cambria Math</vt:lpstr>
      <vt:lpstr>Consolas</vt:lpstr>
      <vt:lpstr>Times New Roman</vt:lpstr>
      <vt:lpstr>HFUT</vt:lpstr>
      <vt:lpstr>第二章 极限和连续</vt:lpstr>
      <vt:lpstr>2.1 数列的极限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 函数的极限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极限的性质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 无穷小和无穷大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 极限的存在准则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函数的连续性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综合训练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扩展阅读: 实数的构造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合肥工业大学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极限与连续</dc:title>
  <dc:subject>高等数学</dc:subject>
  <dc:creator>张神星</dc:creator>
  <cp:lastModifiedBy>zsx</cp:lastModifiedBy>
  <cp:revision>131</cp:revision>
  <dcterms:created xsi:type="dcterms:W3CDTF">2000-05-19T08:23:03Z</dcterms:created>
  <dcterms:modified xsi:type="dcterms:W3CDTF">2022-03-25T02:48:11Z</dcterms:modified>
  <cp:category>教学课件</cp:category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</Properties>
</file>